
<file path=[Content_Types].xml><?xml version="1.0" encoding="utf-8"?>
<Types xmlns="http://schemas.openxmlformats.org/package/2006/content-types">
  <Default Extension="emf" ContentType="image/x-emf"/>
  <Default Extension="HEIC" ContentType="image/heic"/>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ink/ink3.xml" ContentType="application/inkml+xml"/>
  <Override PartName="/ppt/ink/ink4.xml" ContentType="application/inkml+xml"/>
  <Override PartName="/ppt/notesSlides/notesSlide4.xml" ContentType="application/vnd.openxmlformats-officedocument.presentationml.notesSlide+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notesSlides/notesSlide6.xml" ContentType="application/vnd.openxmlformats-officedocument.presentationml.notesSlide+xml"/>
  <Override PartName="/ppt/ink/ink9.xml" ContentType="application/inkml+xml"/>
  <Override PartName="/ppt/ink/ink10.xml" ContentType="application/inkml+xml"/>
  <Override PartName="/ppt/notesSlides/notesSlide7.xml" ContentType="application/vnd.openxmlformats-officedocument.presentationml.notesSlide+xml"/>
  <Override PartName="/ppt/ink/ink11.xml" ContentType="application/inkml+xml"/>
  <Override PartName="/ppt/ink/ink1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0"/>
  </p:notesMasterIdLst>
  <p:sldIdLst>
    <p:sldId id="256" r:id="rId2"/>
    <p:sldId id="753" r:id="rId3"/>
    <p:sldId id="725" r:id="rId4"/>
    <p:sldId id="726" r:id="rId5"/>
    <p:sldId id="727" r:id="rId6"/>
    <p:sldId id="728" r:id="rId7"/>
    <p:sldId id="460" r:id="rId8"/>
    <p:sldId id="637" r:id="rId9"/>
    <p:sldId id="775" r:id="rId10"/>
    <p:sldId id="703" r:id="rId11"/>
    <p:sldId id="697" r:id="rId12"/>
    <p:sldId id="504" r:id="rId13"/>
    <p:sldId id="781" r:id="rId14"/>
    <p:sldId id="776" r:id="rId15"/>
    <p:sldId id="480" r:id="rId16"/>
    <p:sldId id="695" r:id="rId17"/>
    <p:sldId id="633" r:id="rId18"/>
    <p:sldId id="704" r:id="rId19"/>
    <p:sldId id="638" r:id="rId20"/>
    <p:sldId id="635" r:id="rId21"/>
    <p:sldId id="595" r:id="rId22"/>
    <p:sldId id="634" r:id="rId23"/>
    <p:sldId id="777" r:id="rId24"/>
    <p:sldId id="820" r:id="rId25"/>
    <p:sldId id="807" r:id="rId26"/>
    <p:sldId id="761" r:id="rId27"/>
    <p:sldId id="778" r:id="rId28"/>
    <p:sldId id="739" r:id="rId29"/>
    <p:sldId id="779" r:id="rId30"/>
    <p:sldId id="686" r:id="rId31"/>
    <p:sldId id="687" r:id="rId32"/>
    <p:sldId id="780" r:id="rId33"/>
    <p:sldId id="782" r:id="rId34"/>
    <p:sldId id="783" r:id="rId35"/>
    <p:sldId id="742" r:id="rId36"/>
    <p:sldId id="802" r:id="rId37"/>
    <p:sldId id="803" r:id="rId38"/>
    <p:sldId id="804" r:id="rId39"/>
    <p:sldId id="743" r:id="rId40"/>
    <p:sldId id="784" r:id="rId41"/>
    <p:sldId id="815" r:id="rId42"/>
    <p:sldId id="746" r:id="rId43"/>
    <p:sldId id="747" r:id="rId44"/>
    <p:sldId id="800" r:id="rId45"/>
    <p:sldId id="801" r:id="rId46"/>
    <p:sldId id="748" r:id="rId47"/>
    <p:sldId id="785" r:id="rId48"/>
    <p:sldId id="818" r:id="rId49"/>
    <p:sldId id="798" r:id="rId50"/>
    <p:sldId id="758" r:id="rId51"/>
    <p:sldId id="816" r:id="rId52"/>
    <p:sldId id="799" r:id="rId53"/>
    <p:sldId id="786" r:id="rId54"/>
    <p:sldId id="805" r:id="rId55"/>
    <p:sldId id="817" r:id="rId56"/>
    <p:sldId id="762" r:id="rId57"/>
    <p:sldId id="787" r:id="rId58"/>
    <p:sldId id="763" r:id="rId59"/>
    <p:sldId id="511" r:id="rId60"/>
    <p:sldId id="770" r:id="rId61"/>
    <p:sldId id="788" r:id="rId62"/>
    <p:sldId id="790" r:id="rId63"/>
    <p:sldId id="791" r:id="rId64"/>
    <p:sldId id="806" r:id="rId65"/>
    <p:sldId id="740" r:id="rId66"/>
    <p:sldId id="491" r:id="rId67"/>
    <p:sldId id="684" r:id="rId68"/>
    <p:sldId id="813" r:id="rId69"/>
    <p:sldId id="811" r:id="rId70"/>
    <p:sldId id="792" r:id="rId71"/>
    <p:sldId id="810" r:id="rId72"/>
    <p:sldId id="808" r:id="rId73"/>
    <p:sldId id="764" r:id="rId74"/>
    <p:sldId id="819" r:id="rId75"/>
    <p:sldId id="793" r:id="rId76"/>
    <p:sldId id="821" r:id="rId77"/>
    <p:sldId id="823" r:id="rId78"/>
    <p:sldId id="731" r:id="rId79"/>
    <p:sldId id="733" r:id="rId80"/>
    <p:sldId id="700" r:id="rId81"/>
    <p:sldId id="755" r:id="rId82"/>
    <p:sldId id="794" r:id="rId83"/>
    <p:sldId id="796" r:id="rId84"/>
    <p:sldId id="756" r:id="rId85"/>
    <p:sldId id="688" r:id="rId86"/>
    <p:sldId id="771" r:id="rId87"/>
    <p:sldId id="826" r:id="rId88"/>
    <p:sldId id="772" r:id="rId89"/>
    <p:sldId id="825" r:id="rId90"/>
    <p:sldId id="827" r:id="rId91"/>
    <p:sldId id="773" r:id="rId92"/>
    <p:sldId id="759" r:id="rId93"/>
    <p:sldId id="760" r:id="rId94"/>
    <p:sldId id="768" r:id="rId95"/>
    <p:sldId id="525" r:id="rId96"/>
    <p:sldId id="526" r:id="rId97"/>
    <p:sldId id="754" r:id="rId98"/>
    <p:sldId id="745" r:id="rId99"/>
    <p:sldId id="750" r:id="rId100"/>
    <p:sldId id="524" r:id="rId101"/>
    <p:sldId id="601" r:id="rId102"/>
    <p:sldId id="498" r:id="rId103"/>
    <p:sldId id="630" r:id="rId104"/>
    <p:sldId id="523" r:id="rId105"/>
    <p:sldId id="716" r:id="rId106"/>
    <p:sldId id="734" r:id="rId107"/>
    <p:sldId id="257" r:id="rId108"/>
    <p:sldId id="709" r:id="rId109"/>
    <p:sldId id="710" r:id="rId110"/>
    <p:sldId id="711" r:id="rId111"/>
    <p:sldId id="712" r:id="rId112"/>
    <p:sldId id="766" r:id="rId113"/>
    <p:sldId id="735" r:id="rId114"/>
    <p:sldId id="736" r:id="rId115"/>
    <p:sldId id="722" r:id="rId116"/>
    <p:sldId id="757" r:id="rId117"/>
    <p:sldId id="715" r:id="rId118"/>
    <p:sldId id="765"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lly Hydorn" initials="MH" lastIdx="24" clrIdx="0">
    <p:extLst>
      <p:ext uri="{19B8F6BF-5375-455C-9EA6-DF929625EA0E}">
        <p15:presenceInfo xmlns:p15="http://schemas.microsoft.com/office/powerpoint/2012/main" userId="Molly Hydor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32F9"/>
    <a:srgbClr val="02F900"/>
    <a:srgbClr val="00D200"/>
    <a:srgbClr val="356920"/>
    <a:srgbClr val="FF3FFF"/>
    <a:srgbClr val="FF2500"/>
    <a:srgbClr val="78B3E1"/>
    <a:srgbClr val="FF0000"/>
    <a:srgbClr val="FF3399"/>
    <a:srgbClr val="867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733"/>
  </p:normalViewPr>
  <p:slideViewPr>
    <p:cSldViewPr snapToGrid="0">
      <p:cViewPr varScale="1">
        <p:scale>
          <a:sx n="96" d="100"/>
          <a:sy n="96" d="100"/>
        </p:scale>
        <p:origin x="176" y="4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37:31.977"/>
    </inkml:context>
    <inkml:brush xml:id="br0">
      <inkml:brushProperty name="width" value="0.05292" units="cm"/>
      <inkml:brushProperty name="height" value="0.05292" units="cm"/>
    </inkml:brush>
  </inkml:definitions>
  <inkml:trace contextRef="#ctx0" brushRef="#br0">0 9112 24575,'8'-1'0,"2"0"0,1 1 0,8 0 0,9-1 0,7 1 0,7-1 0,-1 0 0,-3 1 0,-3 0 0,-4 0 0,0 0 0,5 0 0,3 0 0,5-1 0,1 0 0,-1-1 0,-1 0 0,0 1 0,0 0 0,3-1 0,-1 1 0,-2 0 0,-1 0 0,0-1 0,1 1 0,3 0 0,-1 0 0,1 0 0,6-1 0,3-1 0,9-5 0,-1-5 0,1-3 0,-3-4 0,-9 0 0,-6 0 0,-6 0 0,-3 2 0,-1 0 0,6-1 0,3 1 0,1 0 0,3 1 0,-8 2 0,4-2 0,3-3 0,5-4 0,1 0 0,1-2 0,-2 1 0,-4-2 0,1-2 0,3-4 0,0-1 0,1-3 0,0-5 0,1-5 0,3-7 0,-4-6 0,-2-3 0,2-8 0,4-3 0,-26 34 0,0 0 0,2-3 0,0-1 0,0-2 0,0 0 0,2-2 0,1-2 0,2-3 0,1 0 0,2-3 0,0-1 0,3-3 0,0 0 0,1-2 0,0-1 0,0 2 0,-1-1 0,-2 2 0,0-1 0,-3 2 0,-2-1 0,0 1 0,-2-1 0,-1 1 0,-2 1 0,0-1 0,0 1 0,-3 4 0,-2 1 0,-1 1 0,-2 0 0,-2 2 0,-2 0 0,-1 3 0,-1-1 0,17-41 0,-2 7 0,0 4 0,-1 4 0,0-3 0,0 4 0,3-4 0,3 1 0,1-2 0,1 0 0,-3 3 0,5-6 0,1-4 0,-20 40 0,0-2 0,1-2 0,-1 0 0,-1 0 0,0 0 0,1-2 0,0-1 0,-1 1 0,0-1 0,1-1 0,0 0 0,1-2 0,0-1 0,0 1 0,1 0 0,2-2 0,0 0 0,2-1 0,1-1 0,1 0 0,0-1 0,2-2 0,0 0 0,1-5 0,0-1 0,-1 1 0,-1 0 0,-3 6 0,1 1 0,6-8 0,3-1 0,3-1 0,1 0 0,2-3 0,1-1 0,3-4 0,0 0 0,-6 10 0,-2 2 0,3-1 0,1 1 0,2 0 0,1 0 0,2-1 0,2-1 0,0 1 0,0 0 0,0 1 0,-1 0 0,-1 3 0,0 0 0,0 1 0,0-1 0,3 0 0,0 0 0,-2 4 0,0 0 0,1-1 0,1 0 0,0 2 0,0-1 0,-1 3 0,1-1 0,1 0 0,-1 2 0,-5 5 0,-2 3 0,-4 6 0,-2 2 0,-3 4 0,1 1 0,37-29 0,1 3 0,1 5 0,-3 4 0,-6 8 0,-4 6 0,-3 4 0,0 3 0,0 3 0,-1 0 0,-3 2 0,1 2 0,2 2 0,3-1 0,3 1 0,8-2 0,5 1 0,13-4 0,2 1 0,-42 10 0,1 1 0,1-1 0,2 1 0,5-1 0,2 2 0,2-1 0,-1 0 0,0 2 0,-2 1 0,-3 0 0,-3 2 0,-5 1 0,-2 2 0,48-5 0,-44 6 0,1 1 0,8 0 0,2 0 0,11 0 0,3 0 0,6 0 0,3 1 0,5-1 0,2 1 0,1 0 0,0 1 0,0 0 0,0 0 0,-28 0 0,0 1 0,0 0 0,33-1 0,0 1 0,-2 0 0,-2 0 0,-6 0 0,-4 0 0,-12 1 0,-3-1 0,-10 1 0,-1-1 0,-3 1 0,-2 0 0,-1 0 0,-1 0 0,8 0 0,1 0 0,3 0 0,1 1 0,5-1 0,1 1 0,1-1 0,1 1 0,4 0 0,1-1 0,2 0 0,0 0 0,3-1 0,-1-1 0,-1 0 0,-1 0 0,-4 1 0,1-1 0,-1 1 0,0-1 0,3 1 0,1 1 0,-1-2 0,0 1 0,4 0 0,1-1 0,-2 1 0,0 0 0,6-1 0,1 1 0,3 0 0,3 1 0,4-1 0,1 1 0,-33 0 0,0-1 0,1 1 0,-1 0 0,0 0 0,0 0 0,3 0 0,0 1 0,0-1 0,-2 1 0,-1 0 0,1 0 0,2 0 0,0 0 0,0 1 0,-3-1 0,-1 0 0,1 0 0,32 1 0,0 0 0,-1 0 0,0 0 0,-31 0 0,-1-1 0,2 1-173,1 0 1,2 0-1,0-1 173,3 0 0,1 0 0,1-1 0,4 0 0,1 0 0,1 0-365,3 0 1,1 1 0,1-1 364,6 1 0,2 0 0,1 1 0,-21-1 0,1 1 0,1-1 0,-1 1 0,0-1 0,1 1 0,-1-1 0,1 0 0,0 0 0,0 0 0,-1 0 0,0 0 0,18 0 0,0-1 0,-1 1 0,-3 0 0,-1 0 0,-84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2:52:38.698"/>
    </inkml:context>
    <inkml:brush xml:id="br0">
      <inkml:brushProperty name="width" value="0.06" units="cm"/>
      <inkml:brushProperty name="height" value="0.06" units="cm"/>
    </inkml:brush>
  </inkml:definitions>
  <inkml:trace contextRef="#ctx0" brushRef="#br0">17 1 8027,'-17'58'0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37:31.977"/>
    </inkml:context>
    <inkml:brush xml:id="br0">
      <inkml:brushProperty name="width" value="0.05292" units="cm"/>
      <inkml:brushProperty name="height" value="0.05292" units="cm"/>
    </inkml:brush>
  </inkml:definitions>
  <inkml:trace contextRef="#ctx0" brushRef="#br0">0 9112 24575,'8'-1'0,"2"0"0,1 1 0,8 0 0,9-1 0,7 1 0,7-1 0,-1 0 0,-3 1 0,-3 0 0,-4 0 0,0 0 0,5 0 0,3 0 0,5-1 0,1 0 0,-1-1 0,-1 0 0,0 1 0,0 0 0,3-1 0,-1 1 0,-2 0 0,-1 0 0,0-1 0,1 1 0,3 0 0,-1 0 0,1 0 0,6-1 0,3-1 0,9-5 0,-1-5 0,1-3 0,-3-4 0,-9 0 0,-6 0 0,-6 0 0,-3 2 0,-1 0 0,6-1 0,3 1 0,1 0 0,3 1 0,-8 2 0,4-2 0,3-3 0,5-4 0,1 0 0,1-2 0,-2 1 0,-4-2 0,1-2 0,3-4 0,0-1 0,1-3 0,0-5 0,1-5 0,3-7 0,-4-6 0,-2-3 0,2-8 0,4-3 0,-26 34 0,0 0 0,2-3 0,0-1 0,0-2 0,0 0 0,2-2 0,1-2 0,2-3 0,1 0 0,2-3 0,0-1 0,3-3 0,0 0 0,1-2 0,0-1 0,0 2 0,-1-1 0,-2 2 0,0-1 0,-3 2 0,-2-1 0,0 1 0,-2-1 0,-1 1 0,-2 1 0,0-1 0,0 1 0,-3 4 0,-2 1 0,-1 1 0,-2 0 0,-2 2 0,-2 0 0,-1 3 0,-1-1 0,17-41 0,-2 7 0,0 4 0,-1 4 0,0-3 0,0 4 0,3-4 0,3 1 0,1-2 0,1 0 0,-3 3 0,5-6 0,1-4 0,-20 40 0,0-2 0,1-2 0,-1 0 0,-1 0 0,0 0 0,1-2 0,0-1 0,-1 1 0,0-1 0,1-1 0,0 0 0,1-2 0,0-1 0,0 1 0,1 0 0,2-2 0,0 0 0,2-1 0,1-1 0,1 0 0,0-1 0,2-2 0,0 0 0,1-5 0,0-1 0,-1 1 0,-1 0 0,-3 6 0,1 1 0,6-8 0,3-1 0,3-1 0,1 0 0,2-3 0,1-1 0,3-4 0,0 0 0,-6 10 0,-2 2 0,3-1 0,1 1 0,2 0 0,1 0 0,2-1 0,2-1 0,0 1 0,0 0 0,0 1 0,-1 0 0,-1 3 0,0 0 0,0 1 0,0-1 0,3 0 0,0 0 0,-2 4 0,0 0 0,1-1 0,1 0 0,0 2 0,0-1 0,-1 3 0,1-1 0,1 0 0,-1 2 0,-5 5 0,-2 3 0,-4 6 0,-2 2 0,-3 4 0,1 1 0,37-29 0,1 3 0,1 5 0,-3 4 0,-6 8 0,-4 6 0,-3 4 0,0 3 0,0 3 0,-1 0 0,-3 2 0,1 2 0,2 2 0,3-1 0,3 1 0,8-2 0,5 1 0,13-4 0,2 1 0,-42 10 0,1 1 0,1-1 0,2 1 0,5-1 0,2 2 0,2-1 0,-1 0 0,0 2 0,-2 1 0,-3 0 0,-3 2 0,-5 1 0,-2 2 0,48-5 0,-44 6 0,1 1 0,8 0 0,2 0 0,11 0 0,3 0 0,6 0 0,3 1 0,5-1 0,2 1 0,1 0 0,0 1 0,0 0 0,0 0 0,-28 0 0,0 1 0,0 0 0,33-1 0,0 1 0,-2 0 0,-2 0 0,-6 0 0,-4 0 0,-12 1 0,-3-1 0,-10 1 0,-1-1 0,-3 1 0,-2 0 0,-1 0 0,-1 0 0,8 0 0,1 0 0,3 0 0,1 1 0,5-1 0,1 1 0,1-1 0,1 1 0,4 0 0,1-1 0,2 0 0,0 0 0,3-1 0,-1-1 0,-1 0 0,-1 0 0,-4 1 0,1-1 0,-1 1 0,0-1 0,3 1 0,1 1 0,-1-2 0,0 1 0,4 0 0,1-1 0,-2 1 0,0 0 0,6-1 0,1 1 0,3 0 0,3 1 0,4-1 0,1 1 0,-33 0 0,0-1 0,1 1 0,-1 0 0,0 0 0,0 0 0,3 0 0,0 1 0,0-1 0,-2 1 0,-1 0 0,1 0 0,2 0 0,0 0 0,0 1 0,-3-1 0,-1 0 0,1 0 0,32 1 0,0 0 0,-1 0 0,0 0 0,-31 0 0,-1-1 0,2 1-173,1 0 1,2 0-1,0-1 173,3 0 0,1 0 0,1-1 0,4 0 0,1 0 0,1 0-365,3 0 1,1 1 0,1-1 364,6 1 0,2 0 0,1 1 0,-21-1 0,1 1 0,1-1 0,-1 1 0,0-1 0,1 1 0,-1-1 0,1 0 0,0 0 0,0 0 0,-1 0 0,0 0 0,18 0 0,0-1 0,-1 1 0,-3 0 0,-1 0 0,-84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2:52:38.698"/>
    </inkml:context>
    <inkml:brush xml:id="br0">
      <inkml:brushProperty name="width" value="0.06" units="cm"/>
      <inkml:brushProperty name="height" value="0.06" units="cm"/>
    </inkml:brush>
  </inkml:definitions>
  <inkml:trace contextRef="#ctx0" brushRef="#br0">17 1 8027,'-17'58'0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2:52:38.698"/>
    </inkml:context>
    <inkml:brush xml:id="br0">
      <inkml:brushProperty name="width" value="0.06" units="cm"/>
      <inkml:brushProperty name="height" value="0.06" units="cm"/>
    </inkml:brush>
  </inkml:definitions>
  <inkml:trace contextRef="#ctx0" brushRef="#br0">17 1 8027,'-17'58'0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37:31.977"/>
    </inkml:context>
    <inkml:brush xml:id="br0">
      <inkml:brushProperty name="width" value="0.05292" units="cm"/>
      <inkml:brushProperty name="height" value="0.05292" units="cm"/>
    </inkml:brush>
  </inkml:definitions>
  <inkml:trace contextRef="#ctx0" brushRef="#br0">0 9112 24575,'8'-1'0,"2"0"0,1 1 0,8 0 0,9-1 0,7 1 0,7-1 0,-1 0 0,-3 1 0,-3 0 0,-4 0 0,0 0 0,5 0 0,3 0 0,5-1 0,1 0 0,-1-1 0,-1 0 0,0 1 0,0 0 0,3-1 0,-1 1 0,-2 0 0,-1 0 0,0-1 0,1 1 0,3 0 0,-1 0 0,1 0 0,6-1 0,3-1 0,9-5 0,-1-5 0,1-3 0,-3-4 0,-9 0 0,-6 0 0,-6 0 0,-3 2 0,-1 0 0,6-1 0,3 1 0,1 0 0,3 1 0,-8 2 0,4-2 0,3-3 0,5-4 0,1 0 0,1-2 0,-2 1 0,-4-2 0,1-2 0,3-4 0,0-1 0,1-3 0,0-5 0,1-5 0,3-7 0,-4-6 0,-2-3 0,2-8 0,4-3 0,-26 34 0,0 0 0,2-3 0,0-1 0,0-2 0,0 0 0,2-2 0,1-2 0,2-3 0,1 0 0,2-3 0,0-1 0,3-3 0,0 0 0,1-2 0,0-1 0,0 2 0,-1-1 0,-2 2 0,0-1 0,-3 2 0,-2-1 0,0 1 0,-2-1 0,-1 1 0,-2 1 0,0-1 0,0 1 0,-3 4 0,-2 1 0,-1 1 0,-2 0 0,-2 2 0,-2 0 0,-1 3 0,-1-1 0,17-41 0,-2 7 0,0 4 0,-1 4 0,0-3 0,0 4 0,3-4 0,3 1 0,1-2 0,1 0 0,-3 3 0,5-6 0,1-4 0,-20 40 0,0-2 0,1-2 0,-1 0 0,-1 0 0,0 0 0,1-2 0,0-1 0,-1 1 0,0-1 0,1-1 0,0 0 0,1-2 0,0-1 0,0 1 0,1 0 0,2-2 0,0 0 0,2-1 0,1-1 0,1 0 0,0-1 0,2-2 0,0 0 0,1-5 0,0-1 0,-1 1 0,-1 0 0,-3 6 0,1 1 0,6-8 0,3-1 0,3-1 0,1 0 0,2-3 0,1-1 0,3-4 0,0 0 0,-6 10 0,-2 2 0,3-1 0,1 1 0,2 0 0,1 0 0,2-1 0,2-1 0,0 1 0,0 0 0,0 1 0,-1 0 0,-1 3 0,0 0 0,0 1 0,0-1 0,3 0 0,0 0 0,-2 4 0,0 0 0,1-1 0,1 0 0,0 2 0,0-1 0,-1 3 0,1-1 0,1 0 0,-1 2 0,-5 5 0,-2 3 0,-4 6 0,-2 2 0,-3 4 0,1 1 0,37-29 0,1 3 0,1 5 0,-3 4 0,-6 8 0,-4 6 0,-3 4 0,0 3 0,0 3 0,-1 0 0,-3 2 0,1 2 0,2 2 0,3-1 0,3 1 0,8-2 0,5 1 0,13-4 0,2 1 0,-42 10 0,1 1 0,1-1 0,2 1 0,5-1 0,2 2 0,2-1 0,-1 0 0,0 2 0,-2 1 0,-3 0 0,-3 2 0,-5 1 0,-2 2 0,48-5 0,-44 6 0,1 1 0,8 0 0,2 0 0,11 0 0,3 0 0,6 0 0,3 1 0,5-1 0,2 1 0,1 0 0,0 1 0,0 0 0,0 0 0,-28 0 0,0 1 0,0 0 0,33-1 0,0 1 0,-2 0 0,-2 0 0,-6 0 0,-4 0 0,-12 1 0,-3-1 0,-10 1 0,-1-1 0,-3 1 0,-2 0 0,-1 0 0,-1 0 0,8 0 0,1 0 0,3 0 0,1 1 0,5-1 0,1 1 0,1-1 0,1 1 0,4 0 0,1-1 0,2 0 0,0 0 0,3-1 0,-1-1 0,-1 0 0,-1 0 0,-4 1 0,1-1 0,-1 1 0,0-1 0,3 1 0,1 1 0,-1-2 0,0 1 0,4 0 0,1-1 0,-2 1 0,0 0 0,6-1 0,1 1 0,3 0 0,3 1 0,4-1 0,1 1 0,-33 0 0,0-1 0,1 1 0,-1 0 0,0 0 0,0 0 0,3 0 0,0 1 0,0-1 0,-2 1 0,-1 0 0,1 0 0,2 0 0,0 0 0,0 1 0,-3-1 0,-1 0 0,1 0 0,32 1 0,0 0 0,-1 0 0,0 0 0,-31 0 0,-1-1 0,2 1-173,1 0 1,2 0-1,0-1 173,3 0 0,1 0 0,1-1 0,4 0 0,1 0 0,1 0-365,3 0 1,1 1 0,1-1 364,6 1 0,2 0 0,1 1 0,-21-1 0,1 1 0,1-1 0,-1 1 0,0-1 0,1 1 0,-1-1 0,1 0 0,0 0 0,0 0 0,-1 0 0,0 0 0,18 0 0,0-1 0,-1 1 0,-3 0 0,-1 0 0,-84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2:52:38.698"/>
    </inkml:context>
    <inkml:brush xml:id="br0">
      <inkml:brushProperty name="width" value="0.06" units="cm"/>
      <inkml:brushProperty name="height" value="0.06" units="cm"/>
    </inkml:brush>
  </inkml:definitions>
  <inkml:trace contextRef="#ctx0" brushRef="#br0">17 1 8027,'-17'58'0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37:31.977"/>
    </inkml:context>
    <inkml:brush xml:id="br0">
      <inkml:brushProperty name="width" value="0.05292" units="cm"/>
      <inkml:brushProperty name="height" value="0.05292" units="cm"/>
    </inkml:brush>
  </inkml:definitions>
  <inkml:trace contextRef="#ctx0" brushRef="#br0">0 9112 24575,'8'-1'0,"2"0"0,1 1 0,8 0 0,9-1 0,7 1 0,7-1 0,-1 0 0,-3 1 0,-3 0 0,-4 0 0,0 0 0,5 0 0,3 0 0,5-1 0,1 0 0,-1-1 0,-1 0 0,0 1 0,0 0 0,3-1 0,-1 1 0,-2 0 0,-1 0 0,0-1 0,1 1 0,3 0 0,-1 0 0,1 0 0,6-1 0,3-1 0,9-5 0,-1-5 0,1-3 0,-3-4 0,-9 0 0,-6 0 0,-6 0 0,-3 2 0,-1 0 0,6-1 0,3 1 0,1 0 0,3 1 0,-8 2 0,4-2 0,3-3 0,5-4 0,1 0 0,1-2 0,-2 1 0,-4-2 0,1-2 0,3-4 0,0-1 0,1-3 0,0-5 0,1-5 0,3-7 0,-4-6 0,-2-3 0,2-8 0,4-3 0,-26 34 0,0 0 0,2-3 0,0-1 0,0-2 0,0 0 0,2-2 0,1-2 0,2-3 0,1 0 0,2-3 0,0-1 0,3-3 0,0 0 0,1-2 0,0-1 0,0 2 0,-1-1 0,-2 2 0,0-1 0,-3 2 0,-2-1 0,0 1 0,-2-1 0,-1 1 0,-2 1 0,0-1 0,0 1 0,-3 4 0,-2 1 0,-1 1 0,-2 0 0,-2 2 0,-2 0 0,-1 3 0,-1-1 0,17-41 0,-2 7 0,0 4 0,-1 4 0,0-3 0,0 4 0,3-4 0,3 1 0,1-2 0,1 0 0,-3 3 0,5-6 0,1-4 0,-20 40 0,0-2 0,1-2 0,-1 0 0,-1 0 0,0 0 0,1-2 0,0-1 0,-1 1 0,0-1 0,1-1 0,0 0 0,1-2 0,0-1 0,0 1 0,1 0 0,2-2 0,0 0 0,2-1 0,1-1 0,1 0 0,0-1 0,2-2 0,0 0 0,1-5 0,0-1 0,-1 1 0,-1 0 0,-3 6 0,1 1 0,6-8 0,3-1 0,3-1 0,1 0 0,2-3 0,1-1 0,3-4 0,0 0 0,-6 10 0,-2 2 0,3-1 0,1 1 0,2 0 0,1 0 0,2-1 0,2-1 0,0 1 0,0 0 0,0 1 0,-1 0 0,-1 3 0,0 0 0,0 1 0,0-1 0,3 0 0,0 0 0,-2 4 0,0 0 0,1-1 0,1 0 0,0 2 0,0-1 0,-1 3 0,1-1 0,1 0 0,-1 2 0,-5 5 0,-2 3 0,-4 6 0,-2 2 0,-3 4 0,1 1 0,37-29 0,1 3 0,1 5 0,-3 4 0,-6 8 0,-4 6 0,-3 4 0,0 3 0,0 3 0,-1 0 0,-3 2 0,1 2 0,2 2 0,3-1 0,3 1 0,8-2 0,5 1 0,13-4 0,2 1 0,-42 10 0,1 1 0,1-1 0,2 1 0,5-1 0,2 2 0,2-1 0,-1 0 0,0 2 0,-2 1 0,-3 0 0,-3 2 0,-5 1 0,-2 2 0,48-5 0,-44 6 0,1 1 0,8 0 0,2 0 0,11 0 0,3 0 0,6 0 0,3 1 0,5-1 0,2 1 0,1 0 0,0 1 0,0 0 0,0 0 0,-28 0 0,0 1 0,0 0 0,33-1 0,0 1 0,-2 0 0,-2 0 0,-6 0 0,-4 0 0,-12 1 0,-3-1 0,-10 1 0,-1-1 0,-3 1 0,-2 0 0,-1 0 0,-1 0 0,8 0 0,1 0 0,3 0 0,1 1 0,5-1 0,1 1 0,1-1 0,1 1 0,4 0 0,1-1 0,2 0 0,0 0 0,3-1 0,-1-1 0,-1 0 0,-1 0 0,-4 1 0,1-1 0,-1 1 0,0-1 0,3 1 0,1 1 0,-1-2 0,0 1 0,4 0 0,1-1 0,-2 1 0,0 0 0,6-1 0,1 1 0,3 0 0,3 1 0,4-1 0,1 1 0,-33 0 0,0-1 0,1 1 0,-1 0 0,0 0 0,0 0 0,3 0 0,0 1 0,0-1 0,-2 1 0,-1 0 0,1 0 0,2 0 0,0 0 0,0 1 0,-3-1 0,-1 0 0,1 0 0,32 1 0,0 0 0,-1 0 0,0 0 0,-31 0 0,-1-1 0,2 1-173,1 0 1,2 0-1,0-1 173,3 0 0,1 0 0,1-1 0,4 0 0,1 0 0,1 0-365,3 0 1,1 1 0,1-1 364,6 1 0,2 0 0,1 1 0,-21-1 0,1 1 0,1-1 0,-1 1 0,0-1 0,1 1 0,-1-1 0,1 0 0,0 0 0,0 0 0,-1 0 0,0 0 0,18 0 0,0-1 0,-1 1 0,-3 0 0,-1 0 0,-84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2:52:38.698"/>
    </inkml:context>
    <inkml:brush xml:id="br0">
      <inkml:brushProperty name="width" value="0.06" units="cm"/>
      <inkml:brushProperty name="height" value="0.06" units="cm"/>
    </inkml:brush>
  </inkml:definitions>
  <inkml:trace contextRef="#ctx0" brushRef="#br0">17 1 8027,'-17'58'0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37:31.977"/>
    </inkml:context>
    <inkml:brush xml:id="br0">
      <inkml:brushProperty name="width" value="0.05292" units="cm"/>
      <inkml:brushProperty name="height" value="0.05292" units="cm"/>
    </inkml:brush>
  </inkml:definitions>
  <inkml:trace contextRef="#ctx0" brushRef="#br0">0 9112 24575,'8'-1'0,"2"0"0,1 1 0,8 0 0,9-1 0,7 1 0,7-1 0,-1 0 0,-3 1 0,-3 0 0,-4 0 0,0 0 0,5 0 0,3 0 0,5-1 0,1 0 0,-1-1 0,-1 0 0,0 1 0,0 0 0,3-1 0,-1 1 0,-2 0 0,-1 0 0,0-1 0,1 1 0,3 0 0,-1 0 0,1 0 0,6-1 0,3-1 0,9-5 0,-1-5 0,1-3 0,-3-4 0,-9 0 0,-6 0 0,-6 0 0,-3 2 0,-1 0 0,6-1 0,3 1 0,1 0 0,3 1 0,-8 2 0,4-2 0,3-3 0,5-4 0,1 0 0,1-2 0,-2 1 0,-4-2 0,1-2 0,3-4 0,0-1 0,1-3 0,0-5 0,1-5 0,3-7 0,-4-6 0,-2-3 0,2-8 0,4-3 0,-26 34 0,0 0 0,2-3 0,0-1 0,0-2 0,0 0 0,2-2 0,1-2 0,2-3 0,1 0 0,2-3 0,0-1 0,3-3 0,0 0 0,1-2 0,0-1 0,0 2 0,-1-1 0,-2 2 0,0-1 0,-3 2 0,-2-1 0,0 1 0,-2-1 0,-1 1 0,-2 1 0,0-1 0,0 1 0,-3 4 0,-2 1 0,-1 1 0,-2 0 0,-2 2 0,-2 0 0,-1 3 0,-1-1 0,17-41 0,-2 7 0,0 4 0,-1 4 0,0-3 0,0 4 0,3-4 0,3 1 0,1-2 0,1 0 0,-3 3 0,5-6 0,1-4 0,-20 40 0,0-2 0,1-2 0,-1 0 0,-1 0 0,0 0 0,1-2 0,0-1 0,-1 1 0,0-1 0,1-1 0,0 0 0,1-2 0,0-1 0,0 1 0,1 0 0,2-2 0,0 0 0,2-1 0,1-1 0,1 0 0,0-1 0,2-2 0,0 0 0,1-5 0,0-1 0,-1 1 0,-1 0 0,-3 6 0,1 1 0,6-8 0,3-1 0,3-1 0,1 0 0,2-3 0,1-1 0,3-4 0,0 0 0,-6 10 0,-2 2 0,3-1 0,1 1 0,2 0 0,1 0 0,2-1 0,2-1 0,0 1 0,0 0 0,0 1 0,-1 0 0,-1 3 0,0 0 0,0 1 0,0-1 0,3 0 0,0 0 0,-2 4 0,0 0 0,1-1 0,1 0 0,0 2 0,0-1 0,-1 3 0,1-1 0,1 0 0,-1 2 0,-5 5 0,-2 3 0,-4 6 0,-2 2 0,-3 4 0,1 1 0,37-29 0,1 3 0,1 5 0,-3 4 0,-6 8 0,-4 6 0,-3 4 0,0 3 0,0 3 0,-1 0 0,-3 2 0,1 2 0,2 2 0,3-1 0,3 1 0,8-2 0,5 1 0,13-4 0,2 1 0,-42 10 0,1 1 0,1-1 0,2 1 0,5-1 0,2 2 0,2-1 0,-1 0 0,0 2 0,-2 1 0,-3 0 0,-3 2 0,-5 1 0,-2 2 0,48-5 0,-44 6 0,1 1 0,8 0 0,2 0 0,11 0 0,3 0 0,6 0 0,3 1 0,5-1 0,2 1 0,1 0 0,0 1 0,0 0 0,0 0 0,-28 0 0,0 1 0,0 0 0,33-1 0,0 1 0,-2 0 0,-2 0 0,-6 0 0,-4 0 0,-12 1 0,-3-1 0,-10 1 0,-1-1 0,-3 1 0,-2 0 0,-1 0 0,-1 0 0,8 0 0,1 0 0,3 0 0,1 1 0,5-1 0,1 1 0,1-1 0,1 1 0,4 0 0,1-1 0,2 0 0,0 0 0,3-1 0,-1-1 0,-1 0 0,-1 0 0,-4 1 0,1-1 0,-1 1 0,0-1 0,3 1 0,1 1 0,-1-2 0,0 1 0,4 0 0,1-1 0,-2 1 0,0 0 0,6-1 0,1 1 0,3 0 0,3 1 0,4-1 0,1 1 0,-33 0 0,0-1 0,1 1 0,-1 0 0,0 0 0,0 0 0,3 0 0,0 1 0,0-1 0,-2 1 0,-1 0 0,1 0 0,2 0 0,0 0 0,0 1 0,-3-1 0,-1 0 0,1 0 0,32 1 0,0 0 0,-1 0 0,0 0 0,-31 0 0,-1-1 0,2 1-173,1 0 1,2 0-1,0-1 173,3 0 0,1 0 0,1-1 0,4 0 0,1 0 0,1 0-365,3 0 1,1 1 0,1-1 364,6 1 0,2 0 0,1 1 0,-21-1 0,1 1 0,1-1 0,-1 1 0,0-1 0,1 1 0,-1-1 0,1 0 0,0 0 0,0 0 0,-1 0 0,0 0 0,18 0 0,0-1 0,-1 1 0,-3 0 0,-1 0 0,-84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2:52:38.698"/>
    </inkml:context>
    <inkml:brush xml:id="br0">
      <inkml:brushProperty name="width" value="0.06" units="cm"/>
      <inkml:brushProperty name="height" value="0.06" units="cm"/>
    </inkml:brush>
  </inkml:definitions>
  <inkml:trace contextRef="#ctx0" brushRef="#br0">17 1 8027,'-17'58'0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37:31.977"/>
    </inkml:context>
    <inkml:brush xml:id="br0">
      <inkml:brushProperty name="width" value="0.05292" units="cm"/>
      <inkml:brushProperty name="height" value="0.05292" units="cm"/>
    </inkml:brush>
  </inkml:definitions>
  <inkml:trace contextRef="#ctx0" brushRef="#br0">0 9112 24575,'8'-1'0,"2"0"0,1 1 0,8 0 0,9-1 0,7 1 0,7-1 0,-1 0 0,-3 1 0,-3 0 0,-4 0 0,0 0 0,5 0 0,3 0 0,5-1 0,1 0 0,-1-1 0,-1 0 0,0 1 0,0 0 0,3-1 0,-1 1 0,-2 0 0,-1 0 0,0-1 0,1 1 0,3 0 0,-1 0 0,1 0 0,6-1 0,3-1 0,9-5 0,-1-5 0,1-3 0,-3-4 0,-9 0 0,-6 0 0,-6 0 0,-3 2 0,-1 0 0,6-1 0,3 1 0,1 0 0,3 1 0,-8 2 0,4-2 0,3-3 0,5-4 0,1 0 0,1-2 0,-2 1 0,-4-2 0,1-2 0,3-4 0,0-1 0,1-3 0,0-5 0,1-5 0,3-7 0,-4-6 0,-2-3 0,2-8 0,4-3 0,-26 34 0,0 0 0,2-3 0,0-1 0,0-2 0,0 0 0,2-2 0,1-2 0,2-3 0,1 0 0,2-3 0,0-1 0,3-3 0,0 0 0,1-2 0,0-1 0,0 2 0,-1-1 0,-2 2 0,0-1 0,-3 2 0,-2-1 0,0 1 0,-2-1 0,-1 1 0,-2 1 0,0-1 0,0 1 0,-3 4 0,-2 1 0,-1 1 0,-2 0 0,-2 2 0,-2 0 0,-1 3 0,-1-1 0,17-41 0,-2 7 0,0 4 0,-1 4 0,0-3 0,0 4 0,3-4 0,3 1 0,1-2 0,1 0 0,-3 3 0,5-6 0,1-4 0,-20 40 0,0-2 0,1-2 0,-1 0 0,-1 0 0,0 0 0,1-2 0,0-1 0,-1 1 0,0-1 0,1-1 0,0 0 0,1-2 0,0-1 0,0 1 0,1 0 0,2-2 0,0 0 0,2-1 0,1-1 0,1 0 0,0-1 0,2-2 0,0 0 0,1-5 0,0-1 0,-1 1 0,-1 0 0,-3 6 0,1 1 0,6-8 0,3-1 0,3-1 0,1 0 0,2-3 0,1-1 0,3-4 0,0 0 0,-6 10 0,-2 2 0,3-1 0,1 1 0,2 0 0,1 0 0,2-1 0,2-1 0,0 1 0,0 0 0,0 1 0,-1 0 0,-1 3 0,0 0 0,0 1 0,0-1 0,3 0 0,0 0 0,-2 4 0,0 0 0,1-1 0,1 0 0,0 2 0,0-1 0,-1 3 0,1-1 0,1 0 0,-1 2 0,-5 5 0,-2 3 0,-4 6 0,-2 2 0,-3 4 0,1 1 0,37-29 0,1 3 0,1 5 0,-3 4 0,-6 8 0,-4 6 0,-3 4 0,0 3 0,0 3 0,-1 0 0,-3 2 0,1 2 0,2 2 0,3-1 0,3 1 0,8-2 0,5 1 0,13-4 0,2 1 0,-42 10 0,1 1 0,1-1 0,2 1 0,5-1 0,2 2 0,2-1 0,-1 0 0,0 2 0,-2 1 0,-3 0 0,-3 2 0,-5 1 0,-2 2 0,48-5 0,-44 6 0,1 1 0,8 0 0,2 0 0,11 0 0,3 0 0,6 0 0,3 1 0,5-1 0,2 1 0,1 0 0,0 1 0,0 0 0,0 0 0,-28 0 0,0 1 0,0 0 0,33-1 0,0 1 0,-2 0 0,-2 0 0,-6 0 0,-4 0 0,-12 1 0,-3-1 0,-10 1 0,-1-1 0,-3 1 0,-2 0 0,-1 0 0,-1 0 0,8 0 0,1 0 0,3 0 0,1 1 0,5-1 0,1 1 0,1-1 0,1 1 0,4 0 0,1-1 0,2 0 0,0 0 0,3-1 0,-1-1 0,-1 0 0,-1 0 0,-4 1 0,1-1 0,-1 1 0,0-1 0,3 1 0,1 1 0,-1-2 0,0 1 0,4 0 0,1-1 0,-2 1 0,0 0 0,6-1 0,1 1 0,3 0 0,3 1 0,4-1 0,1 1 0,-33 0 0,0-1 0,1 1 0,-1 0 0,0 0 0,0 0 0,3 0 0,0 1 0,0-1 0,-2 1 0,-1 0 0,1 0 0,2 0 0,0 0 0,0 1 0,-3-1 0,-1 0 0,1 0 0,32 1 0,0 0 0,-1 0 0,0 0 0,-31 0 0,-1-1 0,2 1-173,1 0 1,2 0-1,0-1 173,3 0 0,1 0 0,1-1 0,4 0 0,1 0 0,1 0-365,3 0 1,1 1 0,1-1 364,6 1 0,2 0 0,1 1 0,-21-1 0,1 1 0,1-1 0,-1 1 0,0-1 0,1 1 0,-1-1 0,1 0 0,0 0 0,0 0 0,-1 0 0,0 0 0,18 0 0,0-1 0,-1 1 0,-3 0 0,-1 0 0,-84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24D4F-84D1-4B77-9D28-7BF3833F00AB}" type="datetimeFigureOut">
              <a:rPr lang="en-US" smtClean="0"/>
              <a:t>4/16/26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6CC17-AF29-4507-80A2-A93DC983F65A}" type="slidenum">
              <a:rPr lang="en-US" smtClean="0"/>
              <a:t>‹#›</a:t>
            </a:fld>
            <a:endParaRPr lang="en-US"/>
          </a:p>
        </p:txBody>
      </p:sp>
    </p:spTree>
    <p:extLst>
      <p:ext uri="{BB962C8B-B14F-4D97-AF65-F5344CB8AC3E}">
        <p14:creationId xmlns:p14="http://schemas.microsoft.com/office/powerpoint/2010/main" val="86142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6CC17-AF29-4507-80A2-A93DC983F65A}" type="slidenum">
              <a:rPr lang="en-US" smtClean="0"/>
              <a:t>1</a:t>
            </a:fld>
            <a:endParaRPr lang="en-US"/>
          </a:p>
        </p:txBody>
      </p:sp>
    </p:spTree>
    <p:extLst>
      <p:ext uri="{BB962C8B-B14F-4D97-AF65-F5344CB8AC3E}">
        <p14:creationId xmlns:p14="http://schemas.microsoft.com/office/powerpoint/2010/main" val="536008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ppGpp</a:t>
            </a:r>
            <a:r>
              <a:rPr lang="en-US" dirty="0"/>
              <a:t> is a hyperphosphorylated guanosine nucleotide formed from GDP and ATP, hydrolyzing the gamma and beta phosphate groups from ATP onto the 3’ carbon of the GDP molecule, leaving AMP and </a:t>
            </a:r>
            <a:r>
              <a:rPr lang="en-US" dirty="0" err="1"/>
              <a:t>ppGpp</a:t>
            </a:r>
            <a:r>
              <a:rPr lang="en-US" dirty="0"/>
              <a:t>, the </a:t>
            </a:r>
            <a:r>
              <a:rPr lang="en-US" dirty="0" err="1"/>
              <a:t>alarmone</a:t>
            </a:r>
            <a:r>
              <a:rPr lang="en-US" dirty="0"/>
              <a:t> nucleotide.</a:t>
            </a:r>
          </a:p>
        </p:txBody>
      </p:sp>
      <p:sp>
        <p:nvSpPr>
          <p:cNvPr id="4" name="Slide Number Placeholder 3"/>
          <p:cNvSpPr>
            <a:spLocks noGrp="1"/>
          </p:cNvSpPr>
          <p:nvPr>
            <p:ph type="sldNum" sz="quarter" idx="5"/>
          </p:nvPr>
        </p:nvSpPr>
        <p:spPr/>
        <p:txBody>
          <a:bodyPr/>
          <a:lstStyle/>
          <a:p>
            <a:fld id="{6676CC17-AF29-4507-80A2-A93DC983F65A}" type="slidenum">
              <a:rPr lang="en-US" smtClean="0"/>
              <a:t>10</a:t>
            </a:fld>
            <a:endParaRPr lang="en-US"/>
          </a:p>
        </p:txBody>
      </p:sp>
    </p:spTree>
    <p:extLst>
      <p:ext uri="{BB962C8B-B14F-4D97-AF65-F5344CB8AC3E}">
        <p14:creationId xmlns:p14="http://schemas.microsoft.com/office/powerpoint/2010/main" val="2617445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ppGpp</a:t>
            </a:r>
            <a:r>
              <a:rPr lang="en-US" dirty="0"/>
              <a:t> has a number of biological targets, working to downregulate metabolism and growth of cells by slowing key processes. </a:t>
            </a:r>
            <a:r>
              <a:rPr lang="en-US" dirty="0" err="1"/>
              <a:t>ppGpp</a:t>
            </a:r>
            <a:r>
              <a:rPr lang="en-US" dirty="0"/>
              <a:t> has been shown to attenuate DNA replication, slowing a necessary step for division. Work from our own lab by former student Simon with the Gonzalez lab down in chemistry at the </a:t>
            </a:r>
            <a:r>
              <a:rPr lang="en-US" dirty="0" err="1"/>
              <a:t>morningside</a:t>
            </a:r>
            <a:r>
              <a:rPr lang="en-US" dirty="0"/>
              <a:t> campus has demonstrated how </a:t>
            </a:r>
            <a:r>
              <a:rPr lang="en-US" dirty="0" err="1"/>
              <a:t>ppGpp</a:t>
            </a:r>
            <a:r>
              <a:rPr lang="en-US" dirty="0"/>
              <a:t> blocks translation by inhibiting ribosomal initiation complex formation. Additionally, work in the field has shown how </a:t>
            </a:r>
            <a:r>
              <a:rPr lang="en-US" dirty="0" err="1"/>
              <a:t>ppGpp</a:t>
            </a:r>
            <a:r>
              <a:rPr lang="en-US" dirty="0"/>
              <a:t> acts to block transcription, in some organisms like E coli by binding RNAP directly to slow global transcription, but work in our own lab by a postdoc you’ve heard from here at RIP last time, Sathya, has demonstrated how </a:t>
            </a:r>
            <a:r>
              <a:rPr lang="en-US" dirty="0" err="1"/>
              <a:t>ppGpp</a:t>
            </a:r>
            <a:r>
              <a:rPr lang="en-US" dirty="0"/>
              <a:t> works to also upregulate the transcription of certain genes, particularly stationary phase genes. Because </a:t>
            </a:r>
            <a:r>
              <a:rPr lang="en-US" dirty="0" err="1"/>
              <a:t>ppGpp</a:t>
            </a:r>
            <a:r>
              <a:rPr lang="en-US" dirty="0"/>
              <a:t> is such a key player for downregulating the processes and preparing the cells for less favorable conditions, there is a lot of interest in understanding the metabolism of </a:t>
            </a:r>
            <a:r>
              <a:rPr lang="en-US" dirty="0" err="1"/>
              <a:t>ppGpp</a:t>
            </a:r>
            <a:r>
              <a:rPr lang="en-US" dirty="0"/>
              <a:t> itself and the different cellular physiologies of cells with higher or lower </a:t>
            </a:r>
            <a:r>
              <a:rPr lang="en-US" dirty="0" err="1"/>
              <a:t>ppGpp</a:t>
            </a:r>
            <a:r>
              <a:rPr lang="en-US" dirty="0"/>
              <a:t> levels, which is precisely what I hope to address in my project.</a:t>
            </a:r>
          </a:p>
          <a:p>
            <a:endParaRPr lang="en-US" dirty="0"/>
          </a:p>
        </p:txBody>
      </p:sp>
      <p:sp>
        <p:nvSpPr>
          <p:cNvPr id="4" name="Slide Number Placeholder 3"/>
          <p:cNvSpPr>
            <a:spLocks noGrp="1"/>
          </p:cNvSpPr>
          <p:nvPr>
            <p:ph type="sldNum" sz="quarter" idx="5"/>
          </p:nvPr>
        </p:nvSpPr>
        <p:spPr/>
        <p:txBody>
          <a:bodyPr/>
          <a:lstStyle/>
          <a:p>
            <a:fld id="{6676CC17-AF29-4507-80A2-A93DC983F65A}" type="slidenum">
              <a:rPr lang="en-US" smtClean="0"/>
              <a:t>11</a:t>
            </a:fld>
            <a:endParaRPr lang="en-US"/>
          </a:p>
        </p:txBody>
      </p:sp>
    </p:spTree>
    <p:extLst>
      <p:ext uri="{BB962C8B-B14F-4D97-AF65-F5344CB8AC3E}">
        <p14:creationId xmlns:p14="http://schemas.microsoft.com/office/powerpoint/2010/main" val="292083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I’d like to discuss the main methods of measuring </a:t>
            </a:r>
            <a:r>
              <a:rPr lang="en-US" dirty="0" err="1"/>
              <a:t>ppGpp</a:t>
            </a:r>
            <a:r>
              <a:rPr lang="en-US" dirty="0"/>
              <a:t> in bacterial culture. The ‘old school’ method involves pulsing a culture with radioactive phosphorous, P32, isolating nucleotides from lysate via TLC, and using autoradiography to assess ppGpp. The more common emerging method has been to use LC-MS, that is </a:t>
            </a:r>
            <a:r>
              <a:rPr lang="en-US" dirty="0" err="1"/>
              <a:t>chromotography</a:t>
            </a:r>
            <a:r>
              <a:rPr lang="en-US" dirty="0"/>
              <a:t> in conjunction with mass spec. This involves harvesting nucleotides from large volumes of bacterial culture, quantifying and isolating those nucleotides via HPLC, and confirming identity on mass spec. While this method is powerful in giving an absolute concentration of nucleotides from culture, it’s quite insensitive, requiring a larger volume of cells to be able to get to detectable levels, and only gives a single value for culture, leaving no room to interpret single cell variation. It’s also difficult to achieve high temporal resolution, leaving gaps in knowledge along the growth curve. This was the premier method of measuring </a:t>
            </a:r>
            <a:r>
              <a:rPr lang="en-US" dirty="0" err="1"/>
              <a:t>ppGpp</a:t>
            </a:r>
            <a:r>
              <a:rPr lang="en-US" dirty="0"/>
              <a:t> in culture up until the discovery of these </a:t>
            </a:r>
            <a:r>
              <a:rPr lang="en-US" dirty="0" err="1"/>
              <a:t>ppGpp</a:t>
            </a:r>
            <a:r>
              <a:rPr lang="en-US" dirty="0"/>
              <a:t> riboswitches.</a:t>
            </a:r>
          </a:p>
        </p:txBody>
      </p:sp>
      <p:sp>
        <p:nvSpPr>
          <p:cNvPr id="4" name="Slide Number Placeholder 3"/>
          <p:cNvSpPr>
            <a:spLocks noGrp="1"/>
          </p:cNvSpPr>
          <p:nvPr>
            <p:ph type="sldNum" sz="quarter" idx="5"/>
          </p:nvPr>
        </p:nvSpPr>
        <p:spPr/>
        <p:txBody>
          <a:bodyPr/>
          <a:lstStyle/>
          <a:p>
            <a:fld id="{6676CC17-AF29-4507-80A2-A93DC983F65A}" type="slidenum">
              <a:rPr lang="en-US" smtClean="0"/>
              <a:t>12</a:t>
            </a:fld>
            <a:endParaRPr lang="en-US"/>
          </a:p>
        </p:txBody>
      </p:sp>
    </p:spTree>
    <p:extLst>
      <p:ext uri="{BB962C8B-B14F-4D97-AF65-F5344CB8AC3E}">
        <p14:creationId xmlns:p14="http://schemas.microsoft.com/office/powerpoint/2010/main" val="293552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riboswitch comes from </a:t>
            </a:r>
            <a:r>
              <a:rPr lang="en-US" dirty="0" err="1"/>
              <a:t>Desulfitobacter</a:t>
            </a:r>
            <a:r>
              <a:rPr lang="en-US" dirty="0"/>
              <a:t> </a:t>
            </a:r>
            <a:r>
              <a:rPr lang="en-US" dirty="0" err="1"/>
              <a:t>hafniense</a:t>
            </a:r>
            <a:r>
              <a:rPr lang="en-US" dirty="0"/>
              <a:t>. Madeleine demonstrated using an in vitro transcription assay that at low or no ppGpp, the riboswitch formed a terminator configuration, blocking downstream transcription, resulting in truncated transcript formation. When there are high levels of </a:t>
            </a:r>
            <a:r>
              <a:rPr lang="en-US" dirty="0" err="1"/>
              <a:t>ppGpp</a:t>
            </a:r>
            <a:r>
              <a:rPr lang="en-US" dirty="0"/>
              <a:t>, the riboswitch bound the ligand and assumed the </a:t>
            </a:r>
            <a:r>
              <a:rPr lang="en-US" dirty="0" err="1"/>
              <a:t>antiterminator</a:t>
            </a:r>
            <a:r>
              <a:rPr lang="en-US" dirty="0"/>
              <a:t> configuration, allowing for downstream transcription and full length transcript. This provided a good basis for a transcriptional reporter. </a:t>
            </a:r>
          </a:p>
        </p:txBody>
      </p:sp>
      <p:sp>
        <p:nvSpPr>
          <p:cNvPr id="4" name="Slide Number Placeholder 3"/>
          <p:cNvSpPr>
            <a:spLocks noGrp="1"/>
          </p:cNvSpPr>
          <p:nvPr>
            <p:ph type="sldNum" sz="quarter" idx="5"/>
          </p:nvPr>
        </p:nvSpPr>
        <p:spPr/>
        <p:txBody>
          <a:bodyPr/>
          <a:lstStyle/>
          <a:p>
            <a:fld id="{6676CC17-AF29-4507-80A2-A93DC983F65A}" type="slidenum">
              <a:rPr lang="en-US" smtClean="0"/>
              <a:t>15</a:t>
            </a:fld>
            <a:endParaRPr lang="en-US"/>
          </a:p>
        </p:txBody>
      </p:sp>
    </p:spTree>
    <p:extLst>
      <p:ext uri="{BB962C8B-B14F-4D97-AF65-F5344CB8AC3E}">
        <p14:creationId xmlns:p14="http://schemas.microsoft.com/office/powerpoint/2010/main" val="76442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couple of advantages to using this luminescent reporter. One being unlike a fluorescent reporter, there is no background luminescence, allowing for high signal to noise. Another being that the luciferase protein has 5 minute half life in bacillus, getting degrading quite quickly after being synthesize. This allows for a very dynamic luminescent readout, reporting on changes in </a:t>
            </a:r>
            <a:r>
              <a:rPr lang="en-US" dirty="0" err="1"/>
              <a:t>ppGpp</a:t>
            </a:r>
            <a:r>
              <a:rPr lang="en-US" dirty="0"/>
              <a:t> in a very short time scale. Using this construct integrated at a nonessential locus in the genome, we can monitor changes in </a:t>
            </a:r>
            <a:r>
              <a:rPr lang="en-US" dirty="0" err="1"/>
              <a:t>ppGpp</a:t>
            </a:r>
            <a:r>
              <a:rPr lang="en-US" dirty="0"/>
              <a:t> levels throughout growth as changes in luminescence.</a:t>
            </a:r>
          </a:p>
        </p:txBody>
      </p:sp>
      <p:sp>
        <p:nvSpPr>
          <p:cNvPr id="4" name="Slide Number Placeholder 3"/>
          <p:cNvSpPr>
            <a:spLocks noGrp="1"/>
          </p:cNvSpPr>
          <p:nvPr>
            <p:ph type="sldNum" sz="quarter" idx="5"/>
          </p:nvPr>
        </p:nvSpPr>
        <p:spPr/>
        <p:txBody>
          <a:bodyPr/>
          <a:lstStyle/>
          <a:p>
            <a:fld id="{6676CC17-AF29-4507-80A2-A93DC983F65A}" type="slidenum">
              <a:rPr lang="en-US" smtClean="0"/>
              <a:t>16</a:t>
            </a:fld>
            <a:endParaRPr lang="en-US"/>
          </a:p>
        </p:txBody>
      </p:sp>
    </p:spTree>
    <p:extLst>
      <p:ext uri="{BB962C8B-B14F-4D97-AF65-F5344CB8AC3E}">
        <p14:creationId xmlns:p14="http://schemas.microsoft.com/office/powerpoint/2010/main" val="347721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growth curve displayed here in black and the luminescence signal displayed in blue, you can see that as cells are beginning to exit exponential growth in chemical defined medium, there is a wave of luminescence, indicating a wave of </a:t>
            </a:r>
            <a:r>
              <a:rPr lang="en-US" dirty="0" err="1"/>
              <a:t>ppGpp</a:t>
            </a:r>
            <a:r>
              <a:rPr lang="en-US" dirty="0"/>
              <a:t>. I was very excited to see this result, although it is hard to appreciate while looking at a growth curve, but looking at growth rate</a:t>
            </a:r>
          </a:p>
        </p:txBody>
      </p:sp>
      <p:sp>
        <p:nvSpPr>
          <p:cNvPr id="4" name="Slide Number Placeholder 3"/>
          <p:cNvSpPr>
            <a:spLocks noGrp="1"/>
          </p:cNvSpPr>
          <p:nvPr>
            <p:ph type="sldNum" sz="quarter" idx="5"/>
          </p:nvPr>
        </p:nvSpPr>
        <p:spPr/>
        <p:txBody>
          <a:bodyPr/>
          <a:lstStyle/>
          <a:p>
            <a:fld id="{6676CC17-AF29-4507-80A2-A93DC983F65A}" type="slidenum">
              <a:rPr lang="en-US" smtClean="0"/>
              <a:t>17</a:t>
            </a:fld>
            <a:endParaRPr lang="en-US"/>
          </a:p>
        </p:txBody>
      </p:sp>
    </p:spTree>
    <p:extLst>
      <p:ext uri="{BB962C8B-B14F-4D97-AF65-F5344CB8AC3E}">
        <p14:creationId xmlns:p14="http://schemas.microsoft.com/office/powerpoint/2010/main" val="250729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bacillus subtilis there are actually three ppGpp synthetases. I’ve already told you a little about </a:t>
            </a:r>
            <a:r>
              <a:rPr lang="en-US" dirty="0" err="1"/>
              <a:t>RelA</a:t>
            </a:r>
            <a:r>
              <a:rPr lang="en-US" dirty="0"/>
              <a:t>, which is regulated through ribosomal binding at the CTD to switch from a hydrolase to a synthetase when the cell encounters amino acid limitation. Bacillus also has two small </a:t>
            </a:r>
            <a:r>
              <a:rPr lang="en-US" dirty="0" err="1"/>
              <a:t>alarmone</a:t>
            </a:r>
            <a:r>
              <a:rPr lang="en-US" dirty="0"/>
              <a:t> synthetases, known as </a:t>
            </a:r>
            <a:r>
              <a:rPr lang="en-US" dirty="0" err="1"/>
              <a:t>sasA</a:t>
            </a:r>
            <a:r>
              <a:rPr lang="en-US" dirty="0"/>
              <a:t> and </a:t>
            </a:r>
            <a:r>
              <a:rPr lang="en-US" dirty="0" err="1"/>
              <a:t>sasB</a:t>
            </a:r>
            <a:r>
              <a:rPr lang="en-US" dirty="0"/>
              <a:t>. We’ve created a strain in which the synthetase activity of these proteins has been mutated, disallowing for ppGpp production, which we refer to as the ppGpp null strain.</a:t>
            </a:r>
          </a:p>
        </p:txBody>
      </p:sp>
      <p:sp>
        <p:nvSpPr>
          <p:cNvPr id="4" name="Slide Number Placeholder 3"/>
          <p:cNvSpPr>
            <a:spLocks noGrp="1"/>
          </p:cNvSpPr>
          <p:nvPr>
            <p:ph type="sldNum" sz="quarter" idx="5"/>
          </p:nvPr>
        </p:nvSpPr>
        <p:spPr/>
        <p:txBody>
          <a:bodyPr/>
          <a:lstStyle/>
          <a:p>
            <a:fld id="{6676CC17-AF29-4507-80A2-A93DC983F65A}" type="slidenum">
              <a:rPr lang="en-US" smtClean="0"/>
              <a:t>18</a:t>
            </a:fld>
            <a:endParaRPr lang="en-US"/>
          </a:p>
        </p:txBody>
      </p:sp>
    </p:spTree>
    <p:extLst>
      <p:ext uri="{BB962C8B-B14F-4D97-AF65-F5344CB8AC3E}">
        <p14:creationId xmlns:p14="http://schemas.microsoft.com/office/powerpoint/2010/main" val="2754686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reporter signal in the </a:t>
            </a:r>
            <a:r>
              <a:rPr lang="en-US" dirty="0" err="1"/>
              <a:t>ppGpp</a:t>
            </a:r>
            <a:r>
              <a:rPr lang="en-US" dirty="0"/>
              <a:t> null strain we saw luminescence significantly attenuated, suggesting that our reporter was in fact responding to changes in </a:t>
            </a:r>
            <a:r>
              <a:rPr lang="en-US" dirty="0" err="1"/>
              <a:t>ppGpp</a:t>
            </a:r>
            <a:r>
              <a:rPr lang="en-US" dirty="0"/>
              <a:t> levels. Though there is a slight response from the null strain that we hypothesize is due to physiological differences that occur as a result of the lack of </a:t>
            </a:r>
            <a:r>
              <a:rPr lang="en-US" dirty="0" err="1"/>
              <a:t>ppGpp</a:t>
            </a:r>
            <a:r>
              <a:rPr lang="en-US" dirty="0"/>
              <a:t>, like increased protein synthesis in transition phase. As a second control we also employed a </a:t>
            </a:r>
            <a:r>
              <a:rPr lang="en-US" dirty="0" err="1"/>
              <a:t>ppGpp</a:t>
            </a:r>
            <a:r>
              <a:rPr lang="en-US" dirty="0"/>
              <a:t> insensitive riboswitch construct.</a:t>
            </a:r>
          </a:p>
        </p:txBody>
      </p:sp>
      <p:sp>
        <p:nvSpPr>
          <p:cNvPr id="4" name="Slide Number Placeholder 3"/>
          <p:cNvSpPr>
            <a:spLocks noGrp="1"/>
          </p:cNvSpPr>
          <p:nvPr>
            <p:ph type="sldNum" sz="quarter" idx="5"/>
          </p:nvPr>
        </p:nvSpPr>
        <p:spPr/>
        <p:txBody>
          <a:bodyPr/>
          <a:lstStyle/>
          <a:p>
            <a:fld id="{6676CC17-AF29-4507-80A2-A93DC983F65A}" type="slidenum">
              <a:rPr lang="en-US" smtClean="0"/>
              <a:t>19</a:t>
            </a:fld>
            <a:endParaRPr lang="en-US"/>
          </a:p>
        </p:txBody>
      </p:sp>
    </p:spTree>
    <p:extLst>
      <p:ext uri="{BB962C8B-B14F-4D97-AF65-F5344CB8AC3E}">
        <p14:creationId xmlns:p14="http://schemas.microsoft.com/office/powerpoint/2010/main" val="1512790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ppGpp</a:t>
            </a:r>
            <a:r>
              <a:rPr lang="en-US" dirty="0"/>
              <a:t> riboswitch paper, Madeleine identified some key mutations that affect riboswitch response in the presence and absence of </a:t>
            </a:r>
            <a:r>
              <a:rPr lang="en-US" dirty="0" err="1"/>
              <a:t>ppGpp</a:t>
            </a:r>
            <a:r>
              <a:rPr lang="en-US" dirty="0"/>
              <a:t>. The first of which was the M9 mutation. This mutation they explained, disrupted the binding pocket, effectively blocking </a:t>
            </a:r>
            <a:r>
              <a:rPr lang="en-US" dirty="0" err="1"/>
              <a:t>ppGpp</a:t>
            </a:r>
            <a:r>
              <a:rPr lang="en-US" dirty="0"/>
              <a:t> from binding, and leaving the riboswitch acting as a terminator, shown in their in vitro transcription assay. They also identified the M11 mutation and characterized this as a way to strengthen the terminator structure.</a:t>
            </a:r>
          </a:p>
        </p:txBody>
      </p:sp>
      <p:sp>
        <p:nvSpPr>
          <p:cNvPr id="4" name="Slide Number Placeholder 3"/>
          <p:cNvSpPr>
            <a:spLocks noGrp="1"/>
          </p:cNvSpPr>
          <p:nvPr>
            <p:ph type="sldNum" sz="quarter" idx="5"/>
          </p:nvPr>
        </p:nvSpPr>
        <p:spPr/>
        <p:txBody>
          <a:bodyPr/>
          <a:lstStyle/>
          <a:p>
            <a:fld id="{6676CC17-AF29-4507-80A2-A93DC983F65A}" type="slidenum">
              <a:rPr lang="en-US" smtClean="0"/>
              <a:t>20</a:t>
            </a:fld>
            <a:endParaRPr lang="en-US"/>
          </a:p>
        </p:txBody>
      </p:sp>
    </p:spTree>
    <p:extLst>
      <p:ext uri="{BB962C8B-B14F-4D97-AF65-F5344CB8AC3E}">
        <p14:creationId xmlns:p14="http://schemas.microsoft.com/office/powerpoint/2010/main" val="3362950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this </a:t>
            </a:r>
            <a:r>
              <a:rPr lang="en-US" dirty="0" err="1"/>
              <a:t>ppGpp</a:t>
            </a:r>
            <a:r>
              <a:rPr lang="en-US" dirty="0"/>
              <a:t> insensitive riboswitch, we similarly fused it upstream of luciferase and downstream of our inducible promoter and monitored luminescence of this construct throughout growth.</a:t>
            </a:r>
          </a:p>
        </p:txBody>
      </p:sp>
      <p:sp>
        <p:nvSpPr>
          <p:cNvPr id="4" name="Slide Number Placeholder 3"/>
          <p:cNvSpPr>
            <a:spLocks noGrp="1"/>
          </p:cNvSpPr>
          <p:nvPr>
            <p:ph type="sldNum" sz="quarter" idx="5"/>
          </p:nvPr>
        </p:nvSpPr>
        <p:spPr/>
        <p:txBody>
          <a:bodyPr/>
          <a:lstStyle/>
          <a:p>
            <a:fld id="{6676CC17-AF29-4507-80A2-A93DC983F65A}" type="slidenum">
              <a:rPr lang="en-US" smtClean="0"/>
              <a:t>21</a:t>
            </a:fld>
            <a:endParaRPr lang="en-US"/>
          </a:p>
        </p:txBody>
      </p:sp>
    </p:spTree>
    <p:extLst>
      <p:ext uri="{BB962C8B-B14F-4D97-AF65-F5344CB8AC3E}">
        <p14:creationId xmlns:p14="http://schemas.microsoft.com/office/powerpoint/2010/main" val="304125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Typical bacterial growth curve displaying how the cell count in a culture of bacteria changes over time when cultured in growth media. Characterized by adaptive lag phase, exponential phase of rapid growth and division and thereby rapid increase in cell number, a transition phase of slowed growth, and a stationary phase of little growth and division. As cells become more dense you can imagine that the nutrients in their environment become sparser and less available, forming a sort of nutrient gradient over time</a:t>
            </a:r>
          </a:p>
        </p:txBody>
      </p:sp>
      <p:sp>
        <p:nvSpPr>
          <p:cNvPr id="4" name="Slide Number Placeholder 3"/>
          <p:cNvSpPr>
            <a:spLocks noGrp="1"/>
          </p:cNvSpPr>
          <p:nvPr>
            <p:ph type="sldNum" sz="quarter" idx="10"/>
          </p:nvPr>
        </p:nvSpPr>
        <p:spPr/>
        <p:txBody>
          <a:bodyPr/>
          <a:lstStyle/>
          <a:p>
            <a:fld id="{105A8A5C-E85B-AB4C-9C78-05DD9E6CF364}" type="slidenum">
              <a:rPr lang="en-US" smtClean="0"/>
              <a:t>2</a:t>
            </a:fld>
            <a:endParaRPr lang="en-US"/>
          </a:p>
        </p:txBody>
      </p:sp>
    </p:spTree>
    <p:extLst>
      <p:ext uri="{BB962C8B-B14F-4D97-AF65-F5344CB8AC3E}">
        <p14:creationId xmlns:p14="http://schemas.microsoft.com/office/powerpoint/2010/main" val="2905928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again was severely attenuated signal. Again this suggested to us that our WT riboswitch reporter was accurately reporter on changes in </a:t>
            </a:r>
            <a:r>
              <a:rPr lang="en-US" dirty="0" err="1"/>
              <a:t>ppGpp</a:t>
            </a:r>
            <a:r>
              <a:rPr lang="en-US" dirty="0"/>
              <a:t>.</a:t>
            </a:r>
          </a:p>
        </p:txBody>
      </p:sp>
      <p:sp>
        <p:nvSpPr>
          <p:cNvPr id="4" name="Slide Number Placeholder 3"/>
          <p:cNvSpPr>
            <a:spLocks noGrp="1"/>
          </p:cNvSpPr>
          <p:nvPr>
            <p:ph type="sldNum" sz="quarter" idx="5"/>
          </p:nvPr>
        </p:nvSpPr>
        <p:spPr/>
        <p:txBody>
          <a:bodyPr/>
          <a:lstStyle/>
          <a:p>
            <a:fld id="{6676CC17-AF29-4507-80A2-A93DC983F65A}" type="slidenum">
              <a:rPr lang="en-US" smtClean="0"/>
              <a:t>22</a:t>
            </a:fld>
            <a:endParaRPr lang="en-US"/>
          </a:p>
        </p:txBody>
      </p:sp>
    </p:spTree>
    <p:extLst>
      <p:ext uri="{BB962C8B-B14F-4D97-AF65-F5344CB8AC3E}">
        <p14:creationId xmlns:p14="http://schemas.microsoft.com/office/powerpoint/2010/main" val="617256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E8614-85D2-DA7C-5936-11D563209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DAC82-C748-730D-CAF4-B44464DB4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97EDC-D768-67EA-3B47-17DA42936191}"/>
              </a:ext>
            </a:extLst>
          </p:cNvPr>
          <p:cNvSpPr>
            <a:spLocks noGrp="1"/>
          </p:cNvSpPr>
          <p:nvPr>
            <p:ph type="body" idx="1"/>
          </p:nvPr>
        </p:nvSpPr>
        <p:spPr/>
        <p:txBody>
          <a:bodyPr/>
          <a:lstStyle/>
          <a:p>
            <a:r>
              <a:rPr lang="en-US" dirty="0" err="1"/>
              <a:t>ppGpp</a:t>
            </a:r>
            <a:r>
              <a:rPr lang="en-US" dirty="0"/>
              <a:t> has a number of biological targets, working to downregulate metabolism and growth of cells by slowing key processes. </a:t>
            </a:r>
            <a:r>
              <a:rPr lang="en-US" dirty="0" err="1"/>
              <a:t>ppGpp</a:t>
            </a:r>
            <a:r>
              <a:rPr lang="en-US" dirty="0"/>
              <a:t> has been shown to attenuate DNA replication, slowing a necessary step for division. Work from our own lab by former student Simon with the Gonzalez lab down in chemistry at the </a:t>
            </a:r>
            <a:r>
              <a:rPr lang="en-US" dirty="0" err="1"/>
              <a:t>morningside</a:t>
            </a:r>
            <a:r>
              <a:rPr lang="en-US" dirty="0"/>
              <a:t> campus has demonstrated how </a:t>
            </a:r>
            <a:r>
              <a:rPr lang="en-US" dirty="0" err="1"/>
              <a:t>ppGpp</a:t>
            </a:r>
            <a:r>
              <a:rPr lang="en-US" dirty="0"/>
              <a:t> blocks translation by inhibiting ribosomal initiation complex formation. Additionally, work in the field has shown how </a:t>
            </a:r>
            <a:r>
              <a:rPr lang="en-US" dirty="0" err="1"/>
              <a:t>ppGpp</a:t>
            </a:r>
            <a:r>
              <a:rPr lang="en-US" dirty="0"/>
              <a:t> acts to block transcription, in some organisms like E coli by binding RNAP directly to slow global transcription, but work in our own lab by a postdoc you’ve heard from here at RIP last time, Sathya, has demonstrated how </a:t>
            </a:r>
            <a:r>
              <a:rPr lang="en-US" dirty="0" err="1"/>
              <a:t>ppGpp</a:t>
            </a:r>
            <a:r>
              <a:rPr lang="en-US" dirty="0"/>
              <a:t> works to also upregulate the transcription of certain genes, particularly stationary phase genes. Because </a:t>
            </a:r>
            <a:r>
              <a:rPr lang="en-US" dirty="0" err="1"/>
              <a:t>ppGpp</a:t>
            </a:r>
            <a:r>
              <a:rPr lang="en-US" dirty="0"/>
              <a:t> is such a key player for downregulating the processes and preparing the cells for less favorable conditions, there is a lot of interest in understanding the metabolism of </a:t>
            </a:r>
            <a:r>
              <a:rPr lang="en-US" dirty="0" err="1"/>
              <a:t>ppGpp</a:t>
            </a:r>
            <a:r>
              <a:rPr lang="en-US" dirty="0"/>
              <a:t> itself and the different cellular physiologies of cells with higher or lower </a:t>
            </a:r>
            <a:r>
              <a:rPr lang="en-US" dirty="0" err="1"/>
              <a:t>ppGpp</a:t>
            </a:r>
            <a:r>
              <a:rPr lang="en-US" dirty="0"/>
              <a:t> levels, which is precisely what I hope to address in my project.</a:t>
            </a:r>
          </a:p>
          <a:p>
            <a:endParaRPr lang="en-US" dirty="0"/>
          </a:p>
        </p:txBody>
      </p:sp>
      <p:sp>
        <p:nvSpPr>
          <p:cNvPr id="4" name="Slide Number Placeholder 3">
            <a:extLst>
              <a:ext uri="{FF2B5EF4-FFF2-40B4-BE49-F238E27FC236}">
                <a16:creationId xmlns:a16="http://schemas.microsoft.com/office/drawing/2014/main" id="{0935E28A-56EA-D087-ED95-3E593683D85C}"/>
              </a:ext>
            </a:extLst>
          </p:cNvPr>
          <p:cNvSpPr>
            <a:spLocks noGrp="1"/>
          </p:cNvSpPr>
          <p:nvPr>
            <p:ph type="sldNum" sz="quarter" idx="5"/>
          </p:nvPr>
        </p:nvSpPr>
        <p:spPr/>
        <p:txBody>
          <a:bodyPr/>
          <a:lstStyle/>
          <a:p>
            <a:fld id="{6676CC17-AF29-4507-80A2-A93DC983F65A}" type="slidenum">
              <a:rPr lang="en-US" smtClean="0"/>
              <a:t>24</a:t>
            </a:fld>
            <a:endParaRPr lang="en-US"/>
          </a:p>
        </p:txBody>
      </p:sp>
    </p:spTree>
    <p:extLst>
      <p:ext uri="{BB962C8B-B14F-4D97-AF65-F5344CB8AC3E}">
        <p14:creationId xmlns:p14="http://schemas.microsoft.com/office/powerpoint/2010/main" val="2848836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Displayed here on the left are the luminescence values that were determined on the luminometer by me from the samples collected for LC-MS, subtracting the luminescence of the null strain. As you can see, I collected during times of relatively low luminescence, high, and then low again, expecting low high low levels of </a:t>
            </a:r>
            <a:r>
              <a:rPr lang="en-US" dirty="0" err="1"/>
              <a:t>ppGpp</a:t>
            </a:r>
            <a:r>
              <a:rPr lang="en-US" dirty="0"/>
              <a:t> production. Here on the right are the concentrations of </a:t>
            </a:r>
            <a:r>
              <a:rPr lang="en-US" dirty="0" err="1"/>
              <a:t>ppGpp</a:t>
            </a:r>
            <a:r>
              <a:rPr lang="en-US" dirty="0"/>
              <a:t> as determined by the LC-MS analysis. Even though we were already confident that our reporter was responding to changes in </a:t>
            </a:r>
            <a:r>
              <a:rPr lang="en-US" dirty="0" err="1"/>
              <a:t>ppGpp</a:t>
            </a:r>
            <a:r>
              <a:rPr lang="en-US" dirty="0"/>
              <a:t>, this experiment really assured us that it was sensitive, highly temporally resolved, and actually responding to our target metabolite</a:t>
            </a:r>
          </a:p>
        </p:txBody>
      </p:sp>
      <p:sp>
        <p:nvSpPr>
          <p:cNvPr id="4" name="Slide Number Placeholder 3"/>
          <p:cNvSpPr>
            <a:spLocks noGrp="1"/>
          </p:cNvSpPr>
          <p:nvPr>
            <p:ph type="sldNum" sz="quarter" idx="5"/>
          </p:nvPr>
        </p:nvSpPr>
        <p:spPr/>
        <p:txBody>
          <a:bodyPr/>
          <a:lstStyle/>
          <a:p>
            <a:fld id="{6676CC17-AF29-4507-80A2-A93DC983F65A}" type="slidenum">
              <a:rPr lang="en-US" smtClean="0"/>
              <a:t>28</a:t>
            </a:fld>
            <a:endParaRPr lang="en-US"/>
          </a:p>
        </p:txBody>
      </p:sp>
    </p:spTree>
    <p:extLst>
      <p:ext uri="{BB962C8B-B14F-4D97-AF65-F5344CB8AC3E}">
        <p14:creationId xmlns:p14="http://schemas.microsoft.com/office/powerpoint/2010/main" val="1364967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continue validating this reporter, we turned to a common experiment in the field to induce </a:t>
            </a:r>
            <a:r>
              <a:rPr lang="en-US" dirty="0" err="1"/>
              <a:t>ppGpp</a:t>
            </a:r>
            <a:r>
              <a:rPr lang="en-US" dirty="0"/>
              <a:t> produce known as a nutrient downshift. In these experiments, researchers grow the bacteria in an amino acid replete (or surplus) medium, then transfer the bacteria to an amino acid deficient medium. This triggers an amino acid starvation response through </a:t>
            </a:r>
            <a:r>
              <a:rPr lang="en-US" dirty="0" err="1"/>
              <a:t>RelA</a:t>
            </a:r>
            <a:r>
              <a:rPr lang="en-US" dirty="0"/>
              <a:t> and results in high levels of </a:t>
            </a:r>
            <a:r>
              <a:rPr lang="en-US" dirty="0" err="1"/>
              <a:t>ppGpp</a:t>
            </a:r>
            <a:r>
              <a:rPr lang="en-US" dirty="0"/>
              <a:t>. I performed this experiment using our luminescent reporter to ensure that it was able to respond to quick changes in </a:t>
            </a:r>
            <a:r>
              <a:rPr lang="en-US" dirty="0" err="1"/>
              <a:t>ppGpp</a:t>
            </a:r>
            <a:r>
              <a:rPr lang="en-US" dirty="0"/>
              <a:t> production.</a:t>
            </a:r>
          </a:p>
        </p:txBody>
      </p:sp>
      <p:sp>
        <p:nvSpPr>
          <p:cNvPr id="4" name="Slide Number Placeholder 3"/>
          <p:cNvSpPr>
            <a:spLocks noGrp="1"/>
          </p:cNvSpPr>
          <p:nvPr>
            <p:ph type="sldNum" sz="quarter" idx="5"/>
          </p:nvPr>
        </p:nvSpPr>
        <p:spPr/>
        <p:txBody>
          <a:bodyPr/>
          <a:lstStyle/>
          <a:p>
            <a:fld id="{6676CC17-AF29-4507-80A2-A93DC983F65A}" type="slidenum">
              <a:rPr lang="en-US" smtClean="0"/>
              <a:t>30</a:t>
            </a:fld>
            <a:endParaRPr lang="en-US"/>
          </a:p>
        </p:txBody>
      </p:sp>
    </p:spTree>
    <p:extLst>
      <p:ext uri="{BB962C8B-B14F-4D97-AF65-F5344CB8AC3E}">
        <p14:creationId xmlns:p14="http://schemas.microsoft.com/office/powerpoint/2010/main" val="3622731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saw when I began measuring luminescence immediately after shifting to the amino acid deficient conditions was an acute spike in luminescence, indicating a sharp wave of </a:t>
            </a:r>
            <a:r>
              <a:rPr lang="en-US" dirty="0" err="1"/>
              <a:t>ppGpp</a:t>
            </a:r>
            <a:r>
              <a:rPr lang="en-US" dirty="0"/>
              <a:t> as a result of amino acid starvation. To ensure this was not a result of instrumental error being that luminescence was being measured right as the program was beginning, I also performed the nutrient downshift at 60 minutes into growth, and the culture produced a sharp wave of luminescence right after being nutrient downshifted. This validated that our reporter is sensitive to acute changes in </a:t>
            </a:r>
            <a:r>
              <a:rPr lang="en-US" dirty="0" err="1"/>
              <a:t>ppGpp</a:t>
            </a:r>
            <a:r>
              <a:rPr lang="en-US" dirty="0"/>
              <a:t> levels as result of a changing environment.</a:t>
            </a:r>
          </a:p>
        </p:txBody>
      </p:sp>
      <p:sp>
        <p:nvSpPr>
          <p:cNvPr id="4" name="Slide Number Placeholder 3"/>
          <p:cNvSpPr>
            <a:spLocks noGrp="1"/>
          </p:cNvSpPr>
          <p:nvPr>
            <p:ph type="sldNum" sz="quarter" idx="5"/>
          </p:nvPr>
        </p:nvSpPr>
        <p:spPr/>
        <p:txBody>
          <a:bodyPr/>
          <a:lstStyle/>
          <a:p>
            <a:fld id="{6676CC17-AF29-4507-80A2-A93DC983F65A}" type="slidenum">
              <a:rPr lang="en-US" smtClean="0"/>
              <a:t>31</a:t>
            </a:fld>
            <a:endParaRPr lang="en-US"/>
          </a:p>
        </p:txBody>
      </p:sp>
    </p:spTree>
    <p:extLst>
      <p:ext uri="{BB962C8B-B14F-4D97-AF65-F5344CB8AC3E}">
        <p14:creationId xmlns:p14="http://schemas.microsoft.com/office/powerpoint/2010/main" val="2525900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B1BC-17BF-2EC5-D6AA-97921EE56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FF1D6-4644-FFE1-E2EC-8B4E0FE5D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A045B-62DD-B45D-4FC0-518F9C3ECDC6}"/>
              </a:ext>
            </a:extLst>
          </p:cNvPr>
          <p:cNvSpPr>
            <a:spLocks noGrp="1"/>
          </p:cNvSpPr>
          <p:nvPr>
            <p:ph type="body" idx="1"/>
          </p:nvPr>
        </p:nvSpPr>
        <p:spPr/>
        <p:txBody>
          <a:bodyPr/>
          <a:lstStyle/>
          <a:p>
            <a:r>
              <a:rPr lang="en-US" dirty="0"/>
              <a:t>In bacillus subtilis there are actually three ppGpp synthetases. I’ve already told you a little about </a:t>
            </a:r>
            <a:r>
              <a:rPr lang="en-US" dirty="0" err="1"/>
              <a:t>RelA</a:t>
            </a:r>
            <a:r>
              <a:rPr lang="en-US" dirty="0"/>
              <a:t>, which is regulated through ribosomal binding at the CTD to switch from a hydrolase to a synthetase when the cell encounters amino acid limitation. Bacillus also has two small </a:t>
            </a:r>
            <a:r>
              <a:rPr lang="en-US" dirty="0" err="1"/>
              <a:t>alarmone</a:t>
            </a:r>
            <a:r>
              <a:rPr lang="en-US" dirty="0"/>
              <a:t> synthetases, known as </a:t>
            </a:r>
            <a:r>
              <a:rPr lang="en-US" dirty="0" err="1"/>
              <a:t>sasA</a:t>
            </a:r>
            <a:r>
              <a:rPr lang="en-US" dirty="0"/>
              <a:t> and </a:t>
            </a:r>
            <a:r>
              <a:rPr lang="en-US" dirty="0" err="1"/>
              <a:t>sasB</a:t>
            </a:r>
            <a:r>
              <a:rPr lang="en-US" dirty="0"/>
              <a:t>. We’ve created a strain in which the synthetase activity of these proteins has been mutated, disallowing for ppGpp production, which we refer to as the ppGpp null strain.</a:t>
            </a:r>
          </a:p>
        </p:txBody>
      </p:sp>
      <p:sp>
        <p:nvSpPr>
          <p:cNvPr id="4" name="Slide Number Placeholder 3">
            <a:extLst>
              <a:ext uri="{FF2B5EF4-FFF2-40B4-BE49-F238E27FC236}">
                <a16:creationId xmlns:a16="http://schemas.microsoft.com/office/drawing/2014/main" id="{0DF7F497-188B-CFE5-16B1-64957E28B9BB}"/>
              </a:ext>
            </a:extLst>
          </p:cNvPr>
          <p:cNvSpPr>
            <a:spLocks noGrp="1"/>
          </p:cNvSpPr>
          <p:nvPr>
            <p:ph type="sldNum" sz="quarter" idx="5"/>
          </p:nvPr>
        </p:nvSpPr>
        <p:spPr/>
        <p:txBody>
          <a:bodyPr/>
          <a:lstStyle/>
          <a:p>
            <a:fld id="{6676CC17-AF29-4507-80A2-A93DC983F65A}" type="slidenum">
              <a:rPr lang="en-US" smtClean="0"/>
              <a:t>35</a:t>
            </a:fld>
            <a:endParaRPr lang="en-US"/>
          </a:p>
        </p:txBody>
      </p:sp>
    </p:spTree>
    <p:extLst>
      <p:ext uri="{BB962C8B-B14F-4D97-AF65-F5344CB8AC3E}">
        <p14:creationId xmlns:p14="http://schemas.microsoft.com/office/powerpoint/2010/main" val="706782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F1A7D-33EA-6842-F4C6-68D8A2E06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DEA0E-D19C-F4B6-95E1-6CCFEEF73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FC06A-ED18-309C-A619-DA82784F6BE5}"/>
              </a:ext>
            </a:extLst>
          </p:cNvPr>
          <p:cNvSpPr>
            <a:spLocks noGrp="1"/>
          </p:cNvSpPr>
          <p:nvPr>
            <p:ph type="body" idx="1"/>
          </p:nvPr>
        </p:nvSpPr>
        <p:spPr/>
        <p:txBody>
          <a:bodyPr/>
          <a:lstStyle/>
          <a:p>
            <a:r>
              <a:rPr lang="en-US" dirty="0"/>
              <a:t>In bacillus subtilis there are actually three ppGpp synthetases. I’ve already told you a little about </a:t>
            </a:r>
            <a:r>
              <a:rPr lang="en-US" dirty="0" err="1"/>
              <a:t>RelA</a:t>
            </a:r>
            <a:r>
              <a:rPr lang="en-US" dirty="0"/>
              <a:t>, which is regulated through ribosomal binding at the CTD to switch from a hydrolase to a synthetase when the cell encounters amino acid limitation. Bacillus also has two small </a:t>
            </a:r>
            <a:r>
              <a:rPr lang="en-US" dirty="0" err="1"/>
              <a:t>alarmone</a:t>
            </a:r>
            <a:r>
              <a:rPr lang="en-US" dirty="0"/>
              <a:t> synthetases, known as </a:t>
            </a:r>
            <a:r>
              <a:rPr lang="en-US" dirty="0" err="1"/>
              <a:t>sasA</a:t>
            </a:r>
            <a:r>
              <a:rPr lang="en-US" dirty="0"/>
              <a:t> and </a:t>
            </a:r>
            <a:r>
              <a:rPr lang="en-US" dirty="0" err="1"/>
              <a:t>sasB</a:t>
            </a:r>
            <a:r>
              <a:rPr lang="en-US" dirty="0"/>
              <a:t>. We’ve created a strain in which the synthetase activity of these proteins has been mutated, disallowing for ppGpp production, which we refer to as the ppGpp null strain.</a:t>
            </a:r>
          </a:p>
        </p:txBody>
      </p:sp>
      <p:sp>
        <p:nvSpPr>
          <p:cNvPr id="4" name="Slide Number Placeholder 3">
            <a:extLst>
              <a:ext uri="{FF2B5EF4-FFF2-40B4-BE49-F238E27FC236}">
                <a16:creationId xmlns:a16="http://schemas.microsoft.com/office/drawing/2014/main" id="{29DBBC09-CAC7-B8FE-120D-1153F294D773}"/>
              </a:ext>
            </a:extLst>
          </p:cNvPr>
          <p:cNvSpPr>
            <a:spLocks noGrp="1"/>
          </p:cNvSpPr>
          <p:nvPr>
            <p:ph type="sldNum" sz="quarter" idx="5"/>
          </p:nvPr>
        </p:nvSpPr>
        <p:spPr/>
        <p:txBody>
          <a:bodyPr/>
          <a:lstStyle/>
          <a:p>
            <a:fld id="{6676CC17-AF29-4507-80A2-A93DC983F65A}" type="slidenum">
              <a:rPr lang="en-US" smtClean="0"/>
              <a:t>36</a:t>
            </a:fld>
            <a:endParaRPr lang="en-US"/>
          </a:p>
        </p:txBody>
      </p:sp>
    </p:spTree>
    <p:extLst>
      <p:ext uri="{BB962C8B-B14F-4D97-AF65-F5344CB8AC3E}">
        <p14:creationId xmlns:p14="http://schemas.microsoft.com/office/powerpoint/2010/main" val="368581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0FFF2-AAB0-66D5-C30F-0275EFB54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7165B-1F41-5EF7-CD74-5F680B8AB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1F783-F37C-81ED-ED4A-4F1B5CDA6371}"/>
              </a:ext>
            </a:extLst>
          </p:cNvPr>
          <p:cNvSpPr>
            <a:spLocks noGrp="1"/>
          </p:cNvSpPr>
          <p:nvPr>
            <p:ph type="body" idx="1"/>
          </p:nvPr>
        </p:nvSpPr>
        <p:spPr/>
        <p:txBody>
          <a:bodyPr/>
          <a:lstStyle/>
          <a:p>
            <a:r>
              <a:rPr lang="en-US" dirty="0"/>
              <a:t>In bacillus subtilis there are actually three ppGpp synthetases. I’ve already told you a little about </a:t>
            </a:r>
            <a:r>
              <a:rPr lang="en-US" dirty="0" err="1"/>
              <a:t>RelA</a:t>
            </a:r>
            <a:r>
              <a:rPr lang="en-US" dirty="0"/>
              <a:t>, which is regulated through ribosomal binding at the CTD to switch from a hydrolase to a synthetase when the cell encounters amino acid limitation. Bacillus also has two small </a:t>
            </a:r>
            <a:r>
              <a:rPr lang="en-US" dirty="0" err="1"/>
              <a:t>alarmone</a:t>
            </a:r>
            <a:r>
              <a:rPr lang="en-US" dirty="0"/>
              <a:t> synthetases, known as </a:t>
            </a:r>
            <a:r>
              <a:rPr lang="en-US" dirty="0" err="1"/>
              <a:t>sasA</a:t>
            </a:r>
            <a:r>
              <a:rPr lang="en-US" dirty="0"/>
              <a:t> and </a:t>
            </a:r>
            <a:r>
              <a:rPr lang="en-US" dirty="0" err="1"/>
              <a:t>sasB</a:t>
            </a:r>
            <a:r>
              <a:rPr lang="en-US" dirty="0"/>
              <a:t>. We’ve created a strain in which the synthetase activity of these proteins has been mutated, disallowing for ppGpp production, which we refer to as the ppGpp null strain.</a:t>
            </a:r>
          </a:p>
        </p:txBody>
      </p:sp>
      <p:sp>
        <p:nvSpPr>
          <p:cNvPr id="4" name="Slide Number Placeholder 3">
            <a:extLst>
              <a:ext uri="{FF2B5EF4-FFF2-40B4-BE49-F238E27FC236}">
                <a16:creationId xmlns:a16="http://schemas.microsoft.com/office/drawing/2014/main" id="{BD685790-EB74-1BD0-063D-969FDC932D83}"/>
              </a:ext>
            </a:extLst>
          </p:cNvPr>
          <p:cNvSpPr>
            <a:spLocks noGrp="1"/>
          </p:cNvSpPr>
          <p:nvPr>
            <p:ph type="sldNum" sz="quarter" idx="5"/>
          </p:nvPr>
        </p:nvSpPr>
        <p:spPr/>
        <p:txBody>
          <a:bodyPr/>
          <a:lstStyle/>
          <a:p>
            <a:fld id="{6676CC17-AF29-4507-80A2-A93DC983F65A}" type="slidenum">
              <a:rPr lang="en-US" smtClean="0"/>
              <a:t>37</a:t>
            </a:fld>
            <a:endParaRPr lang="en-US"/>
          </a:p>
        </p:txBody>
      </p:sp>
    </p:spTree>
    <p:extLst>
      <p:ext uri="{BB962C8B-B14F-4D97-AF65-F5344CB8AC3E}">
        <p14:creationId xmlns:p14="http://schemas.microsoft.com/office/powerpoint/2010/main" val="578433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5D9A5-A633-43EB-5F4D-696954A21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19C24-29FB-12AB-8371-EBE872C8D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329DA-E316-A033-5F91-C7B7510496CA}"/>
              </a:ext>
            </a:extLst>
          </p:cNvPr>
          <p:cNvSpPr>
            <a:spLocks noGrp="1"/>
          </p:cNvSpPr>
          <p:nvPr>
            <p:ph type="body" idx="1"/>
          </p:nvPr>
        </p:nvSpPr>
        <p:spPr/>
        <p:txBody>
          <a:bodyPr/>
          <a:lstStyle/>
          <a:p>
            <a:r>
              <a:rPr lang="en-US" dirty="0"/>
              <a:t>In bacillus subtilis there are actually three ppGpp synthetases. I’ve already told you a little about </a:t>
            </a:r>
            <a:r>
              <a:rPr lang="en-US" dirty="0" err="1"/>
              <a:t>RelA</a:t>
            </a:r>
            <a:r>
              <a:rPr lang="en-US" dirty="0"/>
              <a:t>, which is regulated through ribosomal binding at the CTD to switch from a hydrolase to a synthetase when the cell encounters amino acid limitation. Bacillus also has two small </a:t>
            </a:r>
            <a:r>
              <a:rPr lang="en-US" dirty="0" err="1"/>
              <a:t>alarmone</a:t>
            </a:r>
            <a:r>
              <a:rPr lang="en-US" dirty="0"/>
              <a:t> synthetases, known as </a:t>
            </a:r>
            <a:r>
              <a:rPr lang="en-US" dirty="0" err="1"/>
              <a:t>sasA</a:t>
            </a:r>
            <a:r>
              <a:rPr lang="en-US" dirty="0"/>
              <a:t> and </a:t>
            </a:r>
            <a:r>
              <a:rPr lang="en-US" dirty="0" err="1"/>
              <a:t>sasB</a:t>
            </a:r>
            <a:r>
              <a:rPr lang="en-US" dirty="0"/>
              <a:t>. We’ve created a strain in which the synthetase activity of these proteins has been mutated, disallowing for ppGpp production, which we refer to as the ppGpp null strain.</a:t>
            </a:r>
          </a:p>
        </p:txBody>
      </p:sp>
      <p:sp>
        <p:nvSpPr>
          <p:cNvPr id="4" name="Slide Number Placeholder 3">
            <a:extLst>
              <a:ext uri="{FF2B5EF4-FFF2-40B4-BE49-F238E27FC236}">
                <a16:creationId xmlns:a16="http://schemas.microsoft.com/office/drawing/2014/main" id="{AA95AC7F-B15D-C087-8BB4-450D570E6415}"/>
              </a:ext>
            </a:extLst>
          </p:cNvPr>
          <p:cNvSpPr>
            <a:spLocks noGrp="1"/>
          </p:cNvSpPr>
          <p:nvPr>
            <p:ph type="sldNum" sz="quarter" idx="5"/>
          </p:nvPr>
        </p:nvSpPr>
        <p:spPr/>
        <p:txBody>
          <a:bodyPr/>
          <a:lstStyle/>
          <a:p>
            <a:fld id="{6676CC17-AF29-4507-80A2-A93DC983F65A}" type="slidenum">
              <a:rPr lang="en-US" smtClean="0"/>
              <a:t>38</a:t>
            </a:fld>
            <a:endParaRPr lang="en-US"/>
          </a:p>
        </p:txBody>
      </p:sp>
    </p:spTree>
    <p:extLst>
      <p:ext uri="{BB962C8B-B14F-4D97-AF65-F5344CB8AC3E}">
        <p14:creationId xmlns:p14="http://schemas.microsoft.com/office/powerpoint/2010/main" val="153224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F72D5-CEBD-0C33-3B9F-F82DE5862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45764-AB8D-5EDC-EC19-335CB97B0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C9E65-9565-03BB-CBD0-62DFA83003A8}"/>
              </a:ext>
            </a:extLst>
          </p:cNvPr>
          <p:cNvSpPr>
            <a:spLocks noGrp="1"/>
          </p:cNvSpPr>
          <p:nvPr>
            <p:ph type="body" idx="1"/>
          </p:nvPr>
        </p:nvSpPr>
        <p:spPr/>
        <p:txBody>
          <a:bodyPr/>
          <a:lstStyle/>
          <a:p>
            <a:r>
              <a:rPr lang="en-US" dirty="0"/>
              <a:t>In bacillus subtilis there are actually three ppGpp synthetases. I’ve already told you a little about </a:t>
            </a:r>
            <a:r>
              <a:rPr lang="en-US" dirty="0" err="1"/>
              <a:t>RelA</a:t>
            </a:r>
            <a:r>
              <a:rPr lang="en-US" dirty="0"/>
              <a:t>, which is regulated through ribosomal binding at the CTD to switch from a hydrolase to a synthetase when the cell encounters amino acid limitation. Bacillus also has two small </a:t>
            </a:r>
            <a:r>
              <a:rPr lang="en-US" dirty="0" err="1"/>
              <a:t>alarmone</a:t>
            </a:r>
            <a:r>
              <a:rPr lang="en-US" dirty="0"/>
              <a:t> synthetases, known as </a:t>
            </a:r>
            <a:r>
              <a:rPr lang="en-US" dirty="0" err="1"/>
              <a:t>sasA</a:t>
            </a:r>
            <a:r>
              <a:rPr lang="en-US" dirty="0"/>
              <a:t> and </a:t>
            </a:r>
            <a:r>
              <a:rPr lang="en-US" dirty="0" err="1"/>
              <a:t>sasB</a:t>
            </a:r>
            <a:r>
              <a:rPr lang="en-US" dirty="0"/>
              <a:t>. We’ve created a strain in which the synthetase activity of these proteins has been mutated, disallowing for ppGpp production, which we refer to as the ppGpp null strain.</a:t>
            </a:r>
          </a:p>
        </p:txBody>
      </p:sp>
      <p:sp>
        <p:nvSpPr>
          <p:cNvPr id="4" name="Slide Number Placeholder 3">
            <a:extLst>
              <a:ext uri="{FF2B5EF4-FFF2-40B4-BE49-F238E27FC236}">
                <a16:creationId xmlns:a16="http://schemas.microsoft.com/office/drawing/2014/main" id="{862DCC73-2A20-250E-FB39-B114C78DEF6E}"/>
              </a:ext>
            </a:extLst>
          </p:cNvPr>
          <p:cNvSpPr>
            <a:spLocks noGrp="1"/>
          </p:cNvSpPr>
          <p:nvPr>
            <p:ph type="sldNum" sz="quarter" idx="5"/>
          </p:nvPr>
        </p:nvSpPr>
        <p:spPr/>
        <p:txBody>
          <a:bodyPr/>
          <a:lstStyle/>
          <a:p>
            <a:fld id="{6676CC17-AF29-4507-80A2-A93DC983F65A}" type="slidenum">
              <a:rPr lang="en-US" smtClean="0"/>
              <a:t>41</a:t>
            </a:fld>
            <a:endParaRPr lang="en-US"/>
          </a:p>
        </p:txBody>
      </p:sp>
    </p:spTree>
    <p:extLst>
      <p:ext uri="{BB962C8B-B14F-4D97-AF65-F5344CB8AC3E}">
        <p14:creationId xmlns:p14="http://schemas.microsoft.com/office/powerpoint/2010/main" val="139272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Typical bacterial growth curve displaying how the cell count in a culture of bacteria changes over time in growth media. Characterized by adaptive lag phase, exponential phase of rapid growth and division and thereby rapid increase in cell number, a transition phase of slowed growth, and a stationary phase of little growth and division. As cells become more dense you can imagine that the nutrients in their environment become sparser and less available, forming a sort of nutrient gradient over time</a:t>
            </a:r>
          </a:p>
        </p:txBody>
      </p:sp>
      <p:sp>
        <p:nvSpPr>
          <p:cNvPr id="4" name="Slide Number Placeholder 3"/>
          <p:cNvSpPr>
            <a:spLocks noGrp="1"/>
          </p:cNvSpPr>
          <p:nvPr>
            <p:ph type="sldNum" sz="quarter" idx="10"/>
          </p:nvPr>
        </p:nvSpPr>
        <p:spPr/>
        <p:txBody>
          <a:bodyPr/>
          <a:lstStyle/>
          <a:p>
            <a:fld id="{105A8A5C-E85B-AB4C-9C78-05DD9E6CF364}" type="slidenum">
              <a:rPr lang="en-US" smtClean="0"/>
              <a:t>3</a:t>
            </a:fld>
            <a:endParaRPr lang="en-US"/>
          </a:p>
        </p:txBody>
      </p:sp>
    </p:spTree>
    <p:extLst>
      <p:ext uri="{BB962C8B-B14F-4D97-AF65-F5344CB8AC3E}">
        <p14:creationId xmlns:p14="http://schemas.microsoft.com/office/powerpoint/2010/main" val="2309308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8A14-7B53-6F81-4709-426E2086C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96955-AECE-DF0D-9196-E09013ADD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DCB44-FD60-90E5-0AE3-7DF5FE87ACBE}"/>
              </a:ext>
            </a:extLst>
          </p:cNvPr>
          <p:cNvSpPr>
            <a:spLocks noGrp="1"/>
          </p:cNvSpPr>
          <p:nvPr>
            <p:ph type="body" idx="1"/>
          </p:nvPr>
        </p:nvSpPr>
        <p:spPr/>
        <p:txBody>
          <a:bodyPr/>
          <a:lstStyle/>
          <a:p>
            <a:r>
              <a:rPr lang="en-US" dirty="0"/>
              <a:t>In bacillus subtilis there are actually three ppGpp synthetases. I’ve already told you a little about </a:t>
            </a:r>
            <a:r>
              <a:rPr lang="en-US" dirty="0" err="1"/>
              <a:t>RelA</a:t>
            </a:r>
            <a:r>
              <a:rPr lang="en-US" dirty="0"/>
              <a:t>, which is regulated through ribosomal binding at the CTD to switch from a hydrolase to a synthetase when the cell encounters amino acid limitation. Bacillus also has two small </a:t>
            </a:r>
            <a:r>
              <a:rPr lang="en-US" dirty="0" err="1"/>
              <a:t>alarmone</a:t>
            </a:r>
            <a:r>
              <a:rPr lang="en-US" dirty="0"/>
              <a:t> synthetases, known as </a:t>
            </a:r>
            <a:r>
              <a:rPr lang="en-US" dirty="0" err="1"/>
              <a:t>sasA</a:t>
            </a:r>
            <a:r>
              <a:rPr lang="en-US" dirty="0"/>
              <a:t> and </a:t>
            </a:r>
            <a:r>
              <a:rPr lang="en-US" dirty="0" err="1"/>
              <a:t>sasB</a:t>
            </a:r>
            <a:r>
              <a:rPr lang="en-US" dirty="0"/>
              <a:t>. We’ve created a strain in which the synthetase activity of these proteins has been mutated, disallowing for ppGpp production, which we refer to as the ppGpp null strain.</a:t>
            </a:r>
          </a:p>
        </p:txBody>
      </p:sp>
      <p:sp>
        <p:nvSpPr>
          <p:cNvPr id="4" name="Slide Number Placeholder 3">
            <a:extLst>
              <a:ext uri="{FF2B5EF4-FFF2-40B4-BE49-F238E27FC236}">
                <a16:creationId xmlns:a16="http://schemas.microsoft.com/office/drawing/2014/main" id="{60094A2B-6A74-FA99-E4EC-3A2D6CFD2AFF}"/>
              </a:ext>
            </a:extLst>
          </p:cNvPr>
          <p:cNvSpPr>
            <a:spLocks noGrp="1"/>
          </p:cNvSpPr>
          <p:nvPr>
            <p:ph type="sldNum" sz="quarter" idx="5"/>
          </p:nvPr>
        </p:nvSpPr>
        <p:spPr/>
        <p:txBody>
          <a:bodyPr/>
          <a:lstStyle/>
          <a:p>
            <a:fld id="{6676CC17-AF29-4507-80A2-A93DC983F65A}" type="slidenum">
              <a:rPr lang="en-US" smtClean="0"/>
              <a:t>44</a:t>
            </a:fld>
            <a:endParaRPr lang="en-US"/>
          </a:p>
        </p:txBody>
      </p:sp>
    </p:spTree>
    <p:extLst>
      <p:ext uri="{BB962C8B-B14F-4D97-AF65-F5344CB8AC3E}">
        <p14:creationId xmlns:p14="http://schemas.microsoft.com/office/powerpoint/2010/main" val="3802057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7D71-C2AD-CF47-6996-CF0108A9B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8695B-4182-3C16-B09A-F78A1BF42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5B357-1D96-F7BC-6445-7513CC985791}"/>
              </a:ext>
            </a:extLst>
          </p:cNvPr>
          <p:cNvSpPr>
            <a:spLocks noGrp="1"/>
          </p:cNvSpPr>
          <p:nvPr>
            <p:ph type="body" idx="1"/>
          </p:nvPr>
        </p:nvSpPr>
        <p:spPr/>
        <p:txBody>
          <a:bodyPr/>
          <a:lstStyle/>
          <a:p>
            <a:r>
              <a:rPr lang="en-US" dirty="0"/>
              <a:t>In response to an uncharged tRNA entering the ribosome during translation, ribosomal associated protein </a:t>
            </a:r>
            <a:r>
              <a:rPr lang="en-US" dirty="0" err="1"/>
              <a:t>RelA</a:t>
            </a:r>
            <a:r>
              <a:rPr lang="en-US" dirty="0"/>
              <a:t> begins producing </a:t>
            </a:r>
            <a:r>
              <a:rPr lang="en-US" dirty="0" err="1"/>
              <a:t>alarmone</a:t>
            </a:r>
            <a:r>
              <a:rPr lang="en-US" dirty="0"/>
              <a:t> secondary nucleotide messenger </a:t>
            </a:r>
            <a:r>
              <a:rPr lang="en-US" dirty="0" err="1"/>
              <a:t>ppGpp</a:t>
            </a:r>
            <a:r>
              <a:rPr lang="en-US" dirty="0"/>
              <a:t>. This process is conserved across all bacteria, through </a:t>
            </a:r>
            <a:r>
              <a:rPr lang="en-US" dirty="0" err="1"/>
              <a:t>RelA</a:t>
            </a:r>
            <a:r>
              <a:rPr lang="en-US" dirty="0"/>
              <a:t> and </a:t>
            </a:r>
            <a:r>
              <a:rPr lang="en-US" dirty="0" err="1"/>
              <a:t>RelA</a:t>
            </a:r>
            <a:r>
              <a:rPr lang="en-US" dirty="0"/>
              <a:t> homologues across different species</a:t>
            </a:r>
          </a:p>
        </p:txBody>
      </p:sp>
      <p:sp>
        <p:nvSpPr>
          <p:cNvPr id="4" name="Slide Number Placeholder 3">
            <a:extLst>
              <a:ext uri="{FF2B5EF4-FFF2-40B4-BE49-F238E27FC236}">
                <a16:creationId xmlns:a16="http://schemas.microsoft.com/office/drawing/2014/main" id="{EADE63DE-624C-A0A0-17DA-BC34F50C50BE}"/>
              </a:ext>
            </a:extLst>
          </p:cNvPr>
          <p:cNvSpPr>
            <a:spLocks noGrp="1"/>
          </p:cNvSpPr>
          <p:nvPr>
            <p:ph type="sldNum" sz="quarter" idx="5"/>
          </p:nvPr>
        </p:nvSpPr>
        <p:spPr/>
        <p:txBody>
          <a:bodyPr/>
          <a:lstStyle/>
          <a:p>
            <a:fld id="{6676CC17-AF29-4507-80A2-A93DC983F65A}" type="slidenum">
              <a:rPr lang="en-US" smtClean="0"/>
              <a:t>49</a:t>
            </a:fld>
            <a:endParaRPr lang="en-US"/>
          </a:p>
        </p:txBody>
      </p:sp>
    </p:spTree>
    <p:extLst>
      <p:ext uri="{BB962C8B-B14F-4D97-AF65-F5344CB8AC3E}">
        <p14:creationId xmlns:p14="http://schemas.microsoft.com/office/powerpoint/2010/main" val="4170150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B37E77-1E20-FD42-BC1E-21A279C855D1}" type="slidenum">
              <a:rPr lang="en-US" smtClean="0"/>
              <a:t>59</a:t>
            </a:fld>
            <a:endParaRPr lang="en-US"/>
          </a:p>
        </p:txBody>
      </p:sp>
    </p:spTree>
    <p:extLst>
      <p:ext uri="{BB962C8B-B14F-4D97-AF65-F5344CB8AC3E}">
        <p14:creationId xmlns:p14="http://schemas.microsoft.com/office/powerpoint/2010/main" val="1227900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couple of advantages to using this luminescent reporter. One being unlike a fluorescent reporter, there is no background luminescence, allowing for high signal to noise. Another being that the luciferase protein has 5 minute half life in bacillus, getting degrading quite quickly after being synthesize. This allows for a very dynamic luminescent readout, reporting on changes in </a:t>
            </a:r>
            <a:r>
              <a:rPr lang="en-US" dirty="0" err="1"/>
              <a:t>ppGpp</a:t>
            </a:r>
            <a:r>
              <a:rPr lang="en-US" dirty="0"/>
              <a:t> in a very short time scale. Using this construct integrated at a nonessential locus in the genome, we can monitor changes in </a:t>
            </a:r>
            <a:r>
              <a:rPr lang="en-US" dirty="0" err="1"/>
              <a:t>ppGpp</a:t>
            </a:r>
            <a:r>
              <a:rPr lang="en-US" dirty="0"/>
              <a:t> levels throughout growth as changes in luminescence.</a:t>
            </a:r>
          </a:p>
        </p:txBody>
      </p:sp>
      <p:sp>
        <p:nvSpPr>
          <p:cNvPr id="4" name="Slide Number Placeholder 3"/>
          <p:cNvSpPr>
            <a:spLocks noGrp="1"/>
          </p:cNvSpPr>
          <p:nvPr>
            <p:ph type="sldNum" sz="quarter" idx="5"/>
          </p:nvPr>
        </p:nvSpPr>
        <p:spPr/>
        <p:txBody>
          <a:bodyPr/>
          <a:lstStyle/>
          <a:p>
            <a:fld id="{6676CC17-AF29-4507-80A2-A93DC983F65A}" type="slidenum">
              <a:rPr lang="en-US" smtClean="0"/>
              <a:t>65</a:t>
            </a:fld>
            <a:endParaRPr lang="en-US"/>
          </a:p>
        </p:txBody>
      </p:sp>
    </p:spTree>
    <p:extLst>
      <p:ext uri="{BB962C8B-B14F-4D97-AF65-F5344CB8AC3E}">
        <p14:creationId xmlns:p14="http://schemas.microsoft.com/office/powerpoint/2010/main" val="1290030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look at single cell level, we employed a </a:t>
            </a:r>
            <a:r>
              <a:rPr lang="en-US" dirty="0" err="1"/>
              <a:t>gfp</a:t>
            </a:r>
            <a:r>
              <a:rPr lang="en-US" dirty="0"/>
              <a:t> reporter as luciferase cannot be measured at the single cell level. Following the same formula as we did for luciferase, we fused both the WT and mutant riboswitch upstream of our </a:t>
            </a:r>
            <a:r>
              <a:rPr lang="en-US" dirty="0" err="1"/>
              <a:t>gfp</a:t>
            </a:r>
            <a:r>
              <a:rPr lang="en-US" dirty="0"/>
              <a:t> reporter gene and monitored fluorescence throughout growth.</a:t>
            </a:r>
          </a:p>
        </p:txBody>
      </p:sp>
      <p:sp>
        <p:nvSpPr>
          <p:cNvPr id="4" name="Slide Number Placeholder 3"/>
          <p:cNvSpPr>
            <a:spLocks noGrp="1"/>
          </p:cNvSpPr>
          <p:nvPr>
            <p:ph type="sldNum" sz="quarter" idx="5"/>
          </p:nvPr>
        </p:nvSpPr>
        <p:spPr/>
        <p:txBody>
          <a:bodyPr/>
          <a:lstStyle/>
          <a:p>
            <a:fld id="{6676CC17-AF29-4507-80A2-A93DC983F65A}" type="slidenum">
              <a:rPr lang="en-US" smtClean="0"/>
              <a:t>66</a:t>
            </a:fld>
            <a:endParaRPr lang="en-US"/>
          </a:p>
        </p:txBody>
      </p:sp>
    </p:spTree>
    <p:extLst>
      <p:ext uri="{BB962C8B-B14F-4D97-AF65-F5344CB8AC3E}">
        <p14:creationId xmlns:p14="http://schemas.microsoft.com/office/powerpoint/2010/main" val="72045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as the cells grew from exponential to transition phase was that the cells became more fluorescent, indicating that they were reporting on a wave </a:t>
            </a:r>
            <a:r>
              <a:rPr lang="en-US" dirty="0" err="1"/>
              <a:t>ppGpp</a:t>
            </a:r>
            <a:r>
              <a:rPr lang="en-US" dirty="0"/>
              <a:t> production, and we see it does so heterogeneous, shown here with some brighter and dimmer cells within the population. In our mutant riboswitch control, we saw this increase significantly attenuated. </a:t>
            </a:r>
          </a:p>
        </p:txBody>
      </p:sp>
      <p:sp>
        <p:nvSpPr>
          <p:cNvPr id="4" name="Slide Number Placeholder 3"/>
          <p:cNvSpPr>
            <a:spLocks noGrp="1"/>
          </p:cNvSpPr>
          <p:nvPr>
            <p:ph type="sldNum" sz="quarter" idx="5"/>
          </p:nvPr>
        </p:nvSpPr>
        <p:spPr/>
        <p:txBody>
          <a:bodyPr/>
          <a:lstStyle/>
          <a:p>
            <a:fld id="{6676CC17-AF29-4507-80A2-A93DC983F65A}" type="slidenum">
              <a:rPr lang="en-US" smtClean="0"/>
              <a:t>67</a:t>
            </a:fld>
            <a:endParaRPr lang="en-US"/>
          </a:p>
        </p:txBody>
      </p:sp>
    </p:spTree>
    <p:extLst>
      <p:ext uri="{BB962C8B-B14F-4D97-AF65-F5344CB8AC3E}">
        <p14:creationId xmlns:p14="http://schemas.microsoft.com/office/powerpoint/2010/main" val="1301846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07A0E-BBE0-3C85-C39A-EA323A3C7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3102B-A60C-6D4B-2C5C-95694DFDA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9A2C5-6B23-089A-F19F-0ED6DDD84AC5}"/>
              </a:ext>
            </a:extLst>
          </p:cNvPr>
          <p:cNvSpPr>
            <a:spLocks noGrp="1"/>
          </p:cNvSpPr>
          <p:nvPr>
            <p:ph type="body" idx="1"/>
          </p:nvPr>
        </p:nvSpPr>
        <p:spPr/>
        <p:txBody>
          <a:bodyPr/>
          <a:lstStyle/>
          <a:p>
            <a:r>
              <a:rPr lang="en-US" dirty="0"/>
              <a:t>Engineering this </a:t>
            </a:r>
            <a:r>
              <a:rPr lang="en-US" dirty="0" err="1"/>
              <a:t>ppGpp</a:t>
            </a:r>
            <a:r>
              <a:rPr lang="en-US" dirty="0"/>
              <a:t> insensitive riboswitch, we similarly fused it upstream of luciferase and downstream of our inducible promoter and monitored luminescence of this construct throughout growth.</a:t>
            </a:r>
          </a:p>
        </p:txBody>
      </p:sp>
      <p:sp>
        <p:nvSpPr>
          <p:cNvPr id="4" name="Slide Number Placeholder 3">
            <a:extLst>
              <a:ext uri="{FF2B5EF4-FFF2-40B4-BE49-F238E27FC236}">
                <a16:creationId xmlns:a16="http://schemas.microsoft.com/office/drawing/2014/main" id="{05AF0AC2-7973-9CAB-FF01-CD36DB8EAEA4}"/>
              </a:ext>
            </a:extLst>
          </p:cNvPr>
          <p:cNvSpPr>
            <a:spLocks noGrp="1"/>
          </p:cNvSpPr>
          <p:nvPr>
            <p:ph type="sldNum" sz="quarter" idx="5"/>
          </p:nvPr>
        </p:nvSpPr>
        <p:spPr/>
        <p:txBody>
          <a:bodyPr/>
          <a:lstStyle/>
          <a:p>
            <a:fld id="{6676CC17-AF29-4507-80A2-A93DC983F65A}" type="slidenum">
              <a:rPr lang="en-US" smtClean="0"/>
              <a:t>68</a:t>
            </a:fld>
            <a:endParaRPr lang="en-US"/>
          </a:p>
        </p:txBody>
      </p:sp>
    </p:spTree>
    <p:extLst>
      <p:ext uri="{BB962C8B-B14F-4D97-AF65-F5344CB8AC3E}">
        <p14:creationId xmlns:p14="http://schemas.microsoft.com/office/powerpoint/2010/main" val="1484731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981B0-163E-DABE-7B65-824A76E93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A8753-8B36-EB37-EB2E-157018967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8E11B-93FF-A9F8-E14F-8446F39C6012}"/>
              </a:ext>
            </a:extLst>
          </p:cNvPr>
          <p:cNvSpPr>
            <a:spLocks noGrp="1"/>
          </p:cNvSpPr>
          <p:nvPr>
            <p:ph type="body" idx="1"/>
          </p:nvPr>
        </p:nvSpPr>
        <p:spPr/>
        <p:txBody>
          <a:bodyPr/>
          <a:lstStyle/>
          <a:p>
            <a:r>
              <a:rPr lang="en-US" dirty="0"/>
              <a:t>What we saw as the cells grew from exponential to transition phase was that the cells became more fluorescent, indicating that they were reporting on a wave </a:t>
            </a:r>
            <a:r>
              <a:rPr lang="en-US" dirty="0" err="1"/>
              <a:t>ppGpp</a:t>
            </a:r>
            <a:r>
              <a:rPr lang="en-US" dirty="0"/>
              <a:t> production, and we see it does so heterogeneous, shown here with some brighter and dimmer cells within the population. In our mutant riboswitch control, we saw this increase significantly attenuated. </a:t>
            </a:r>
          </a:p>
        </p:txBody>
      </p:sp>
      <p:sp>
        <p:nvSpPr>
          <p:cNvPr id="4" name="Slide Number Placeholder 3">
            <a:extLst>
              <a:ext uri="{FF2B5EF4-FFF2-40B4-BE49-F238E27FC236}">
                <a16:creationId xmlns:a16="http://schemas.microsoft.com/office/drawing/2014/main" id="{C00A21C3-CA0C-F1F7-1725-C935DA9586A6}"/>
              </a:ext>
            </a:extLst>
          </p:cNvPr>
          <p:cNvSpPr>
            <a:spLocks noGrp="1"/>
          </p:cNvSpPr>
          <p:nvPr>
            <p:ph type="sldNum" sz="quarter" idx="5"/>
          </p:nvPr>
        </p:nvSpPr>
        <p:spPr/>
        <p:txBody>
          <a:bodyPr/>
          <a:lstStyle/>
          <a:p>
            <a:fld id="{6676CC17-AF29-4507-80A2-A93DC983F65A}" type="slidenum">
              <a:rPr lang="en-US" smtClean="0"/>
              <a:t>69</a:t>
            </a:fld>
            <a:endParaRPr lang="en-US"/>
          </a:p>
        </p:txBody>
      </p:sp>
    </p:spTree>
    <p:extLst>
      <p:ext uri="{BB962C8B-B14F-4D97-AF65-F5344CB8AC3E}">
        <p14:creationId xmlns:p14="http://schemas.microsoft.com/office/powerpoint/2010/main" val="4202293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BEED-87A7-5ECF-FFB4-487D945D8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6B372-36D5-F1F2-A17E-7FD9FEDA1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94AC7-2414-CE50-D9A1-194C31F7B80B}"/>
              </a:ext>
            </a:extLst>
          </p:cNvPr>
          <p:cNvSpPr>
            <a:spLocks noGrp="1"/>
          </p:cNvSpPr>
          <p:nvPr>
            <p:ph type="body" idx="1"/>
          </p:nvPr>
        </p:nvSpPr>
        <p:spPr/>
        <p:txBody>
          <a:bodyPr/>
          <a:lstStyle/>
          <a:p>
            <a:r>
              <a:rPr lang="en-US" dirty="0" err="1"/>
              <a:t>ppGpp</a:t>
            </a:r>
            <a:r>
              <a:rPr lang="en-US" dirty="0"/>
              <a:t> has a number of biological targets, working to downregulate metabolism and growth of cells by slowing key processes. </a:t>
            </a:r>
            <a:r>
              <a:rPr lang="en-US" dirty="0" err="1"/>
              <a:t>ppGpp</a:t>
            </a:r>
            <a:r>
              <a:rPr lang="en-US" dirty="0"/>
              <a:t> has been shown to attenuate DNA replication, slowing a necessary step for division. Work from our own lab by former student Simon with the Gonzalez lab down in chemistry at the </a:t>
            </a:r>
            <a:r>
              <a:rPr lang="en-US" dirty="0" err="1"/>
              <a:t>morningside</a:t>
            </a:r>
            <a:r>
              <a:rPr lang="en-US" dirty="0"/>
              <a:t> campus has demonstrated how </a:t>
            </a:r>
            <a:r>
              <a:rPr lang="en-US" dirty="0" err="1"/>
              <a:t>ppGpp</a:t>
            </a:r>
            <a:r>
              <a:rPr lang="en-US" dirty="0"/>
              <a:t> blocks translation by inhibiting ribosomal initiation complex formation. Additionally, work in the field has shown how </a:t>
            </a:r>
            <a:r>
              <a:rPr lang="en-US" dirty="0" err="1"/>
              <a:t>ppGpp</a:t>
            </a:r>
            <a:r>
              <a:rPr lang="en-US" dirty="0"/>
              <a:t> acts to block transcription, in some organisms like E coli by binding RNAP directly to slow global transcription, but work in our own lab by a postdoc you’ve heard from here at RIP last time, Sathya, has demonstrated how </a:t>
            </a:r>
            <a:r>
              <a:rPr lang="en-US" dirty="0" err="1"/>
              <a:t>ppGpp</a:t>
            </a:r>
            <a:r>
              <a:rPr lang="en-US" dirty="0"/>
              <a:t> works to also upregulate the transcription of certain genes, particularly stationary phase genes. Because </a:t>
            </a:r>
            <a:r>
              <a:rPr lang="en-US" dirty="0" err="1"/>
              <a:t>ppGpp</a:t>
            </a:r>
            <a:r>
              <a:rPr lang="en-US" dirty="0"/>
              <a:t> is such a key player for downregulating the processes and preparing the cells for less favorable conditions, there is a lot of interest in understanding the metabolism of </a:t>
            </a:r>
            <a:r>
              <a:rPr lang="en-US" dirty="0" err="1"/>
              <a:t>ppGpp</a:t>
            </a:r>
            <a:r>
              <a:rPr lang="en-US" dirty="0"/>
              <a:t> itself and the different cellular physiologies of cells with higher or lower </a:t>
            </a:r>
            <a:r>
              <a:rPr lang="en-US" dirty="0" err="1"/>
              <a:t>ppGpp</a:t>
            </a:r>
            <a:r>
              <a:rPr lang="en-US" dirty="0"/>
              <a:t> levels, which is precisely what I hope to address in my project.</a:t>
            </a:r>
          </a:p>
          <a:p>
            <a:endParaRPr lang="en-US" dirty="0"/>
          </a:p>
        </p:txBody>
      </p:sp>
      <p:sp>
        <p:nvSpPr>
          <p:cNvPr id="4" name="Slide Number Placeholder 3">
            <a:extLst>
              <a:ext uri="{FF2B5EF4-FFF2-40B4-BE49-F238E27FC236}">
                <a16:creationId xmlns:a16="http://schemas.microsoft.com/office/drawing/2014/main" id="{60239A3B-5FC7-AA97-B535-B55D4BE44336}"/>
              </a:ext>
            </a:extLst>
          </p:cNvPr>
          <p:cNvSpPr>
            <a:spLocks noGrp="1"/>
          </p:cNvSpPr>
          <p:nvPr>
            <p:ph type="sldNum" sz="quarter" idx="5"/>
          </p:nvPr>
        </p:nvSpPr>
        <p:spPr/>
        <p:txBody>
          <a:bodyPr/>
          <a:lstStyle/>
          <a:p>
            <a:fld id="{6676CC17-AF29-4507-80A2-A93DC983F65A}" type="slidenum">
              <a:rPr lang="en-US" smtClean="0"/>
              <a:t>76</a:t>
            </a:fld>
            <a:endParaRPr lang="en-US"/>
          </a:p>
        </p:txBody>
      </p:sp>
    </p:spTree>
    <p:extLst>
      <p:ext uri="{BB962C8B-B14F-4D97-AF65-F5344CB8AC3E}">
        <p14:creationId xmlns:p14="http://schemas.microsoft.com/office/powerpoint/2010/main" val="295197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wanted to assess how that heterogeneity affected the transcriptomes of these high reporter cells. In collaboration with Adam Rosenthal at UNC, we came up with the idea to design oligos along our luciferase reporter gene and perform </a:t>
            </a:r>
            <a:r>
              <a:rPr lang="en-US" dirty="0" err="1"/>
              <a:t>scRNA</a:t>
            </a:r>
            <a:r>
              <a:rPr lang="en-US" dirty="0"/>
              <a:t>-seq to a culture as it is experiencing a wave of luminescence.</a:t>
            </a:r>
          </a:p>
        </p:txBody>
      </p:sp>
      <p:sp>
        <p:nvSpPr>
          <p:cNvPr id="4" name="Slide Number Placeholder 3"/>
          <p:cNvSpPr>
            <a:spLocks noGrp="1"/>
          </p:cNvSpPr>
          <p:nvPr>
            <p:ph type="sldNum" sz="quarter" idx="5"/>
          </p:nvPr>
        </p:nvSpPr>
        <p:spPr/>
        <p:txBody>
          <a:bodyPr/>
          <a:lstStyle/>
          <a:p>
            <a:fld id="{6676CC17-AF29-4507-80A2-A93DC983F65A}" type="slidenum">
              <a:rPr lang="en-US" smtClean="0"/>
              <a:t>78</a:t>
            </a:fld>
            <a:endParaRPr lang="en-US"/>
          </a:p>
        </p:txBody>
      </p:sp>
    </p:spTree>
    <p:extLst>
      <p:ext uri="{BB962C8B-B14F-4D97-AF65-F5344CB8AC3E}">
        <p14:creationId xmlns:p14="http://schemas.microsoft.com/office/powerpoint/2010/main" val="2171619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Typical bacterial growth curve displaying how the cell count in a culture of bacteria changes over time in growth media. Characterized by adaptive lag phase, exponential phase of rapid growth and division, a transition phase of slowed growth, and a stationary phase of little growth and division. As cells become more dense you can imagine that the nutrients in their environment become sparser and less available, forming a sort of nutrient gradient over time</a:t>
            </a:r>
          </a:p>
        </p:txBody>
      </p:sp>
      <p:sp>
        <p:nvSpPr>
          <p:cNvPr id="4" name="Slide Number Placeholder 3"/>
          <p:cNvSpPr>
            <a:spLocks noGrp="1"/>
          </p:cNvSpPr>
          <p:nvPr>
            <p:ph type="sldNum" sz="quarter" idx="10"/>
          </p:nvPr>
        </p:nvSpPr>
        <p:spPr/>
        <p:txBody>
          <a:bodyPr/>
          <a:lstStyle/>
          <a:p>
            <a:fld id="{105A8A5C-E85B-AB4C-9C78-05DD9E6CF364}" type="slidenum">
              <a:rPr lang="en-US" smtClean="0"/>
              <a:t>4</a:t>
            </a:fld>
            <a:endParaRPr lang="en-US"/>
          </a:p>
        </p:txBody>
      </p:sp>
    </p:spTree>
    <p:extLst>
      <p:ext uri="{BB962C8B-B14F-4D97-AF65-F5344CB8AC3E}">
        <p14:creationId xmlns:p14="http://schemas.microsoft.com/office/powerpoint/2010/main" val="1228346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6CC17-AF29-4507-80A2-A93DC983F65A}" type="slidenum">
              <a:rPr lang="en-US" smtClean="0"/>
              <a:t>79</a:t>
            </a:fld>
            <a:endParaRPr lang="en-US"/>
          </a:p>
        </p:txBody>
      </p:sp>
    </p:spTree>
    <p:extLst>
      <p:ext uri="{BB962C8B-B14F-4D97-AF65-F5344CB8AC3E}">
        <p14:creationId xmlns:p14="http://schemas.microsoft.com/office/powerpoint/2010/main" val="305363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was very striking as there was actually huge diversity within the populations transcriptomes, displayed here by UMAP clustering each with distinctive defining features. We saw that our high luciferase cells were specifically coming up in the cluster shown here, and in fact this cluster displayed a profile in keeping with a nutritional stress response, showing upregulated biofilm formation genes, antibiotic synthesis genes, ABC transporters which are key players in antibiotic tolerance, sporulation and competence genes. This analysis will give us some inroads to begin investigating how high </a:t>
            </a:r>
            <a:r>
              <a:rPr lang="en-US" dirty="0" err="1"/>
              <a:t>ppGpp</a:t>
            </a:r>
            <a:r>
              <a:rPr lang="en-US" dirty="0"/>
              <a:t> confers increased tolerance to stresses and new genes to investigate for </a:t>
            </a:r>
            <a:r>
              <a:rPr lang="en-US" dirty="0" err="1"/>
              <a:t>ppGpp</a:t>
            </a:r>
            <a:r>
              <a:rPr lang="en-US" dirty="0"/>
              <a:t> dependent expression.</a:t>
            </a:r>
          </a:p>
        </p:txBody>
      </p:sp>
      <p:sp>
        <p:nvSpPr>
          <p:cNvPr id="4" name="Slide Number Placeholder 3"/>
          <p:cNvSpPr>
            <a:spLocks noGrp="1"/>
          </p:cNvSpPr>
          <p:nvPr>
            <p:ph type="sldNum" sz="quarter" idx="5"/>
          </p:nvPr>
        </p:nvSpPr>
        <p:spPr/>
        <p:txBody>
          <a:bodyPr/>
          <a:lstStyle/>
          <a:p>
            <a:fld id="{6676CC17-AF29-4507-80A2-A93DC983F65A}" type="slidenum">
              <a:rPr lang="en-US" smtClean="0"/>
              <a:t>80</a:t>
            </a:fld>
            <a:endParaRPr lang="en-US"/>
          </a:p>
        </p:txBody>
      </p:sp>
    </p:spTree>
    <p:extLst>
      <p:ext uri="{BB962C8B-B14F-4D97-AF65-F5344CB8AC3E}">
        <p14:creationId xmlns:p14="http://schemas.microsoft.com/office/powerpoint/2010/main" val="3600213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ppGpp do not see diminishing protein synthesis levels to same degree and in fact lose the strong bimodality seen in WT late trans</a:t>
            </a:r>
          </a:p>
        </p:txBody>
      </p:sp>
      <p:sp>
        <p:nvSpPr>
          <p:cNvPr id="4" name="Slide Number Placeholder 3"/>
          <p:cNvSpPr>
            <a:spLocks noGrp="1"/>
          </p:cNvSpPr>
          <p:nvPr>
            <p:ph type="sldNum" sz="quarter" idx="5"/>
          </p:nvPr>
        </p:nvSpPr>
        <p:spPr/>
        <p:txBody>
          <a:bodyPr/>
          <a:lstStyle/>
          <a:p>
            <a:fld id="{6676CC17-AF29-4507-80A2-A93DC983F65A}" type="slidenum">
              <a:rPr lang="en-US" smtClean="0"/>
              <a:t>100</a:t>
            </a:fld>
            <a:endParaRPr lang="en-US"/>
          </a:p>
        </p:txBody>
      </p:sp>
    </p:spTree>
    <p:extLst>
      <p:ext uri="{BB962C8B-B14F-4D97-AF65-F5344CB8AC3E}">
        <p14:creationId xmlns:p14="http://schemas.microsoft.com/office/powerpoint/2010/main" val="4172160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experiments we wanted to do to validate our reporter is to verify that changes in </a:t>
            </a:r>
            <a:r>
              <a:rPr lang="en-US" dirty="0" err="1"/>
              <a:t>ppGpp</a:t>
            </a:r>
            <a:r>
              <a:rPr lang="en-US" dirty="0"/>
              <a:t> are actually occurring at the points we see differing luminescence in the growth curve. To assess this, in collaboration with Carrie Harwood’s lab at UW, we performed LC-MS analysis, selecting at low luminescence, high luminescence, and low luminescence time points. To do this, I cultured my reporter strain, taking samples for analysis on the luminometer and simultaneously preparing them for LC-MS by concentrating, extracting the nucleotides, and freezing the samples for further steps in Seattle. </a:t>
            </a:r>
          </a:p>
        </p:txBody>
      </p:sp>
      <p:sp>
        <p:nvSpPr>
          <p:cNvPr id="4" name="Slide Number Placeholder 3"/>
          <p:cNvSpPr>
            <a:spLocks noGrp="1"/>
          </p:cNvSpPr>
          <p:nvPr>
            <p:ph type="sldNum" sz="quarter" idx="5"/>
          </p:nvPr>
        </p:nvSpPr>
        <p:spPr/>
        <p:txBody>
          <a:bodyPr/>
          <a:lstStyle/>
          <a:p>
            <a:fld id="{6676CC17-AF29-4507-80A2-A93DC983F65A}" type="slidenum">
              <a:rPr lang="en-US" smtClean="0"/>
              <a:t>101</a:t>
            </a:fld>
            <a:endParaRPr lang="en-US"/>
          </a:p>
        </p:txBody>
      </p:sp>
    </p:spTree>
    <p:extLst>
      <p:ext uri="{BB962C8B-B14F-4D97-AF65-F5344CB8AC3E}">
        <p14:creationId xmlns:p14="http://schemas.microsoft.com/office/powerpoint/2010/main" val="933005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this hypothesis, a former postdoc in the lab, now faculty at Northeastern, developed a fluorescent gene reporter for ppGpp synthetase, </a:t>
            </a:r>
            <a:r>
              <a:rPr lang="en-US" dirty="0" err="1"/>
              <a:t>sasA</a:t>
            </a:r>
            <a:r>
              <a:rPr lang="en-US" dirty="0"/>
              <a:t>. The assumption was that in cases of high ppGpp synthetase, there are likely elevated ppGpp levels. She observed this fluorescent reporter construct under the microscope and what she was rather struck by was the population was rather heterogeneous with a large population with relatively low </a:t>
            </a:r>
            <a:r>
              <a:rPr lang="en-US" dirty="0" err="1"/>
              <a:t>sasA</a:t>
            </a:r>
            <a:r>
              <a:rPr lang="en-US" dirty="0"/>
              <a:t> and a small population of very high </a:t>
            </a:r>
            <a:r>
              <a:rPr lang="en-US" dirty="0" err="1"/>
              <a:t>sasA</a:t>
            </a:r>
            <a:r>
              <a:rPr lang="en-US" dirty="0"/>
              <a:t>, and presumably </a:t>
            </a:r>
            <a:r>
              <a:rPr lang="en-US" dirty="0" err="1"/>
              <a:t>ppGpp</a:t>
            </a:r>
            <a:r>
              <a:rPr lang="en-US" dirty="0"/>
              <a:t>. She used this observation to carry out a FACS analysis, sorting the top fluorescing cells from the population and the lowest fluorescing cells from the population. She then treated the cells with the antibiotic ciprofloxacin and measured survival. What she found was that the high </a:t>
            </a:r>
            <a:r>
              <a:rPr lang="en-US" dirty="0" err="1"/>
              <a:t>sasA</a:t>
            </a:r>
            <a:r>
              <a:rPr lang="en-US" dirty="0"/>
              <a:t> population survived at 10-fold higher rate than the low </a:t>
            </a:r>
            <a:r>
              <a:rPr lang="en-US" dirty="0" err="1"/>
              <a:t>sasA</a:t>
            </a:r>
            <a:r>
              <a:rPr lang="en-US" dirty="0"/>
              <a:t> population. Again however, she was looking at synthetase levels rather than ppGpp levels. To ask this same question looking at </a:t>
            </a:r>
            <a:r>
              <a:rPr lang="en-US" dirty="0" err="1"/>
              <a:t>ppGpp</a:t>
            </a:r>
            <a:r>
              <a:rPr lang="en-US" dirty="0"/>
              <a:t> levels, we developed a single cell riboswitch-based reporter.</a:t>
            </a:r>
          </a:p>
        </p:txBody>
      </p:sp>
      <p:sp>
        <p:nvSpPr>
          <p:cNvPr id="4" name="Slide Number Placeholder 3"/>
          <p:cNvSpPr>
            <a:spLocks noGrp="1"/>
          </p:cNvSpPr>
          <p:nvPr>
            <p:ph type="sldNum" sz="quarter" idx="5"/>
          </p:nvPr>
        </p:nvSpPr>
        <p:spPr/>
        <p:txBody>
          <a:bodyPr/>
          <a:lstStyle/>
          <a:p>
            <a:fld id="{6676CC17-AF29-4507-80A2-A93DC983F65A}" type="slidenum">
              <a:rPr lang="en-US" smtClean="0"/>
              <a:t>104</a:t>
            </a:fld>
            <a:endParaRPr lang="en-US"/>
          </a:p>
        </p:txBody>
      </p:sp>
    </p:spTree>
    <p:extLst>
      <p:ext uri="{BB962C8B-B14F-4D97-AF65-F5344CB8AC3E}">
        <p14:creationId xmlns:p14="http://schemas.microsoft.com/office/powerpoint/2010/main" val="3941342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we employed to assess heterogeneity in </a:t>
            </a:r>
            <a:r>
              <a:rPr lang="en-US" dirty="0" err="1"/>
              <a:t>ppGpp</a:t>
            </a:r>
            <a:r>
              <a:rPr lang="en-US" dirty="0"/>
              <a:t> levels is the use of RNA probes to gauge difference from cell to cell in expression of our reporter protein behind the riboswitch. So to assess this we used a technique called fluorescence in situ hybridization or FISH microscopy with mRNA probes that bind to our </a:t>
            </a:r>
            <a:r>
              <a:rPr lang="en-US" dirty="0" err="1"/>
              <a:t>gfp</a:t>
            </a:r>
            <a:r>
              <a:rPr lang="en-US" dirty="0"/>
              <a:t> reporter.</a:t>
            </a:r>
          </a:p>
        </p:txBody>
      </p:sp>
      <p:sp>
        <p:nvSpPr>
          <p:cNvPr id="4" name="Slide Number Placeholder 3"/>
          <p:cNvSpPr>
            <a:spLocks noGrp="1"/>
          </p:cNvSpPr>
          <p:nvPr>
            <p:ph type="sldNum" sz="quarter" idx="5"/>
          </p:nvPr>
        </p:nvSpPr>
        <p:spPr/>
        <p:txBody>
          <a:bodyPr/>
          <a:lstStyle/>
          <a:p>
            <a:fld id="{6676CC17-AF29-4507-80A2-A93DC983F65A}" type="slidenum">
              <a:rPr lang="en-US" smtClean="0"/>
              <a:t>105</a:t>
            </a:fld>
            <a:endParaRPr lang="en-US"/>
          </a:p>
        </p:txBody>
      </p:sp>
    </p:spTree>
    <p:extLst>
      <p:ext uri="{BB962C8B-B14F-4D97-AF65-F5344CB8AC3E}">
        <p14:creationId xmlns:p14="http://schemas.microsoft.com/office/powerpoint/2010/main" val="72623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6CC17-AF29-4507-80A2-A93DC983F65A}" type="slidenum">
              <a:rPr lang="en-US" smtClean="0"/>
              <a:t>106</a:t>
            </a:fld>
            <a:endParaRPr lang="en-US"/>
          </a:p>
        </p:txBody>
      </p:sp>
    </p:spTree>
    <p:extLst>
      <p:ext uri="{BB962C8B-B14F-4D97-AF65-F5344CB8AC3E}">
        <p14:creationId xmlns:p14="http://schemas.microsoft.com/office/powerpoint/2010/main" val="2492970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a lot of people in the field of </a:t>
            </a:r>
            <a:r>
              <a:rPr lang="en-US" dirty="0" err="1"/>
              <a:t>ppGpp</a:t>
            </a:r>
            <a:r>
              <a:rPr lang="en-US" dirty="0"/>
              <a:t> and antibiotic tolerance have been trying to sus out this connection and you can see just from the articles listed here that there is some dependency of </a:t>
            </a:r>
            <a:r>
              <a:rPr lang="en-US" dirty="0" err="1"/>
              <a:t>ppGpp</a:t>
            </a:r>
            <a:r>
              <a:rPr lang="en-US" dirty="0"/>
              <a:t> synthesis and antibiotic tolerance, but up until now, it has been difficult to assess this relationship at the single cell level.</a:t>
            </a:r>
          </a:p>
        </p:txBody>
      </p:sp>
      <p:sp>
        <p:nvSpPr>
          <p:cNvPr id="4" name="Slide Number Placeholder 3"/>
          <p:cNvSpPr>
            <a:spLocks noGrp="1"/>
          </p:cNvSpPr>
          <p:nvPr>
            <p:ph type="sldNum" sz="quarter" idx="5"/>
          </p:nvPr>
        </p:nvSpPr>
        <p:spPr/>
        <p:txBody>
          <a:bodyPr/>
          <a:lstStyle/>
          <a:p>
            <a:fld id="{6676CC17-AF29-4507-80A2-A93DC983F65A}" type="slidenum">
              <a:rPr lang="en-US" smtClean="0"/>
              <a:t>107</a:t>
            </a:fld>
            <a:endParaRPr lang="en-US"/>
          </a:p>
        </p:txBody>
      </p:sp>
    </p:spTree>
    <p:extLst>
      <p:ext uri="{BB962C8B-B14F-4D97-AF65-F5344CB8AC3E}">
        <p14:creationId xmlns:p14="http://schemas.microsoft.com/office/powerpoint/2010/main" val="3433813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is </a:t>
            </a:r>
            <a:r>
              <a:rPr lang="en-US" dirty="0" err="1"/>
              <a:t>ppGpp</a:t>
            </a:r>
            <a:r>
              <a:rPr lang="en-US" dirty="0"/>
              <a:t> important for antibiotic tolerance, but also important for pathogenesis in a wide array of pathogenic bacterial species. Its also been shown that </a:t>
            </a:r>
            <a:r>
              <a:rPr lang="en-US" dirty="0" err="1"/>
              <a:t>ppGpp</a:t>
            </a:r>
            <a:r>
              <a:rPr lang="en-US" dirty="0"/>
              <a:t> is important for maintaining commensals in the gut. This has led researchers to want to develop a small molecule inhibitor against </a:t>
            </a:r>
            <a:r>
              <a:rPr lang="en-US" dirty="0" err="1"/>
              <a:t>ppGpp</a:t>
            </a:r>
            <a:r>
              <a:rPr lang="en-US" dirty="0"/>
              <a:t> synthesis as an </a:t>
            </a:r>
            <a:r>
              <a:rPr lang="en-US" dirty="0" err="1"/>
              <a:t>antivirulence</a:t>
            </a:r>
            <a:r>
              <a:rPr lang="en-US" dirty="0"/>
              <a:t> factor</a:t>
            </a:r>
          </a:p>
        </p:txBody>
      </p:sp>
      <p:sp>
        <p:nvSpPr>
          <p:cNvPr id="4" name="Slide Number Placeholder 3"/>
          <p:cNvSpPr>
            <a:spLocks noGrp="1"/>
          </p:cNvSpPr>
          <p:nvPr>
            <p:ph type="sldNum" sz="quarter" idx="5"/>
          </p:nvPr>
        </p:nvSpPr>
        <p:spPr/>
        <p:txBody>
          <a:bodyPr/>
          <a:lstStyle/>
          <a:p>
            <a:fld id="{6676CC17-AF29-4507-80A2-A93DC983F65A}" type="slidenum">
              <a:rPr lang="en-US" smtClean="0"/>
              <a:t>108</a:t>
            </a:fld>
            <a:endParaRPr lang="en-US"/>
          </a:p>
        </p:txBody>
      </p:sp>
    </p:spTree>
    <p:extLst>
      <p:ext uri="{BB962C8B-B14F-4D97-AF65-F5344CB8AC3E}">
        <p14:creationId xmlns:p14="http://schemas.microsoft.com/office/powerpoint/2010/main" val="317064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precisely what our collaborator Freddy at university of </a:t>
            </a:r>
            <a:r>
              <a:rPr lang="en-US" dirty="0" err="1"/>
              <a:t>sao</a:t>
            </a:r>
            <a:r>
              <a:rPr lang="en-US" dirty="0"/>
              <a:t> </a:t>
            </a:r>
            <a:r>
              <a:rPr lang="en-US" dirty="0" err="1"/>
              <a:t>paulo</a:t>
            </a:r>
            <a:r>
              <a:rPr lang="en-US" dirty="0"/>
              <a:t> </a:t>
            </a:r>
            <a:r>
              <a:rPr lang="en-US" dirty="0" err="1"/>
              <a:t>brazil</a:t>
            </a:r>
            <a:r>
              <a:rPr lang="en-US" dirty="0"/>
              <a:t> set out to do. Using a wide array of commercially available small molecule, he performed a high throughput screen to identify small molecule inhibitors of a ppGpp synthetase in vitro. From this screen he identify a compound known as 2 APB and we wanted to verify this inhibition in culture.</a:t>
            </a:r>
          </a:p>
        </p:txBody>
      </p:sp>
      <p:sp>
        <p:nvSpPr>
          <p:cNvPr id="4" name="Slide Number Placeholder 3"/>
          <p:cNvSpPr>
            <a:spLocks noGrp="1"/>
          </p:cNvSpPr>
          <p:nvPr>
            <p:ph type="sldNum" sz="quarter" idx="5"/>
          </p:nvPr>
        </p:nvSpPr>
        <p:spPr/>
        <p:txBody>
          <a:bodyPr/>
          <a:lstStyle/>
          <a:p>
            <a:fld id="{6676CC17-AF29-4507-80A2-A93DC983F65A}" type="slidenum">
              <a:rPr lang="en-US" smtClean="0"/>
              <a:t>109</a:t>
            </a:fld>
            <a:endParaRPr lang="en-US"/>
          </a:p>
        </p:txBody>
      </p:sp>
    </p:spTree>
    <p:extLst>
      <p:ext uri="{BB962C8B-B14F-4D97-AF65-F5344CB8AC3E}">
        <p14:creationId xmlns:p14="http://schemas.microsoft.com/office/powerpoint/2010/main" val="325163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Typical bacterial growth curve displaying how the cell count in a culture of bacteria changes over time in growth media. Characterized by adaptive lag phase, exponential phase of rapid growth and division, a transition phase of slowed growth, and a stationary phase of little growth and division. As cells become more dense you can imagine that the nutrients in their environment become sparser and less available, forming a sort of nutrient gradient over time</a:t>
            </a:r>
          </a:p>
        </p:txBody>
      </p:sp>
      <p:sp>
        <p:nvSpPr>
          <p:cNvPr id="4" name="Slide Number Placeholder 3"/>
          <p:cNvSpPr>
            <a:spLocks noGrp="1"/>
          </p:cNvSpPr>
          <p:nvPr>
            <p:ph type="sldNum" sz="quarter" idx="10"/>
          </p:nvPr>
        </p:nvSpPr>
        <p:spPr/>
        <p:txBody>
          <a:bodyPr/>
          <a:lstStyle/>
          <a:p>
            <a:fld id="{105A8A5C-E85B-AB4C-9C78-05DD9E6CF364}" type="slidenum">
              <a:rPr lang="en-US" smtClean="0"/>
              <a:t>5</a:t>
            </a:fld>
            <a:endParaRPr lang="en-US"/>
          </a:p>
        </p:txBody>
      </p:sp>
    </p:spTree>
    <p:extLst>
      <p:ext uri="{BB962C8B-B14F-4D97-AF65-F5344CB8AC3E}">
        <p14:creationId xmlns:p14="http://schemas.microsoft.com/office/powerpoint/2010/main" val="3494419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we cultured our luminescent reporter strain in chemically defined medium and monitored the </a:t>
            </a:r>
            <a:r>
              <a:rPr lang="en-US" dirty="0" err="1"/>
              <a:t>ppGpp</a:t>
            </a:r>
            <a:r>
              <a:rPr lang="en-US" dirty="0"/>
              <a:t> production against the controls, our </a:t>
            </a:r>
            <a:r>
              <a:rPr lang="en-US" dirty="0" err="1"/>
              <a:t>ppGpp</a:t>
            </a:r>
            <a:r>
              <a:rPr lang="en-US" dirty="0"/>
              <a:t> null and the mut riboswitch. We then cultured our WT reporter with 2 APB and monitored the luminescent output.</a:t>
            </a:r>
          </a:p>
        </p:txBody>
      </p:sp>
      <p:sp>
        <p:nvSpPr>
          <p:cNvPr id="4" name="Slide Number Placeholder 3"/>
          <p:cNvSpPr>
            <a:spLocks noGrp="1"/>
          </p:cNvSpPr>
          <p:nvPr>
            <p:ph type="sldNum" sz="quarter" idx="5"/>
          </p:nvPr>
        </p:nvSpPr>
        <p:spPr/>
        <p:txBody>
          <a:bodyPr/>
          <a:lstStyle/>
          <a:p>
            <a:fld id="{6676CC17-AF29-4507-80A2-A93DC983F65A}" type="slidenum">
              <a:rPr lang="en-US" smtClean="0"/>
              <a:t>110</a:t>
            </a:fld>
            <a:endParaRPr lang="en-US"/>
          </a:p>
        </p:txBody>
      </p:sp>
    </p:spTree>
    <p:extLst>
      <p:ext uri="{BB962C8B-B14F-4D97-AF65-F5344CB8AC3E}">
        <p14:creationId xmlns:p14="http://schemas.microsoft.com/office/powerpoint/2010/main" val="511648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 we saw was an attenuation of the luminescent signal, indicating inhibition of ppGpp synthetase. While this is not a perfect compound, it is a starting place for developing an </a:t>
            </a:r>
            <a:r>
              <a:rPr lang="en-US" dirty="0" err="1"/>
              <a:t>antivirulence</a:t>
            </a:r>
            <a:r>
              <a:rPr lang="en-US" dirty="0"/>
              <a:t> component, but more importantly to us, it demonstrated the utility of our reporter as a tool for screening for potential therapeutics to treat infections. So with that, </a:t>
            </a:r>
          </a:p>
        </p:txBody>
      </p:sp>
      <p:sp>
        <p:nvSpPr>
          <p:cNvPr id="4" name="Slide Number Placeholder 3"/>
          <p:cNvSpPr>
            <a:spLocks noGrp="1"/>
          </p:cNvSpPr>
          <p:nvPr>
            <p:ph type="sldNum" sz="quarter" idx="5"/>
          </p:nvPr>
        </p:nvSpPr>
        <p:spPr/>
        <p:txBody>
          <a:bodyPr/>
          <a:lstStyle/>
          <a:p>
            <a:fld id="{6676CC17-AF29-4507-80A2-A93DC983F65A}" type="slidenum">
              <a:rPr lang="en-US" smtClean="0"/>
              <a:t>111</a:t>
            </a:fld>
            <a:endParaRPr lang="en-US"/>
          </a:p>
        </p:txBody>
      </p:sp>
    </p:spTree>
    <p:extLst>
      <p:ext uri="{BB962C8B-B14F-4D97-AF65-F5344CB8AC3E}">
        <p14:creationId xmlns:p14="http://schemas.microsoft.com/office/powerpoint/2010/main" val="3760005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as the cells grew from exponential to transition phase was that the cells became more fluorescent, indicating that they were reporting on a wave </a:t>
            </a:r>
            <a:r>
              <a:rPr lang="en-US" dirty="0" err="1"/>
              <a:t>ppGpp</a:t>
            </a:r>
            <a:r>
              <a:rPr lang="en-US" dirty="0"/>
              <a:t> production, and we see it does so heterogeneous, shown here with some brighter and dimmer cells within the population. In our mutant riboswitch control, we saw this increase significantly attenuated. </a:t>
            </a:r>
          </a:p>
        </p:txBody>
      </p:sp>
      <p:sp>
        <p:nvSpPr>
          <p:cNvPr id="4" name="Slide Number Placeholder 3"/>
          <p:cNvSpPr>
            <a:spLocks noGrp="1"/>
          </p:cNvSpPr>
          <p:nvPr>
            <p:ph type="sldNum" sz="quarter" idx="5"/>
          </p:nvPr>
        </p:nvSpPr>
        <p:spPr/>
        <p:txBody>
          <a:bodyPr/>
          <a:lstStyle/>
          <a:p>
            <a:fld id="{6676CC17-AF29-4507-80A2-A93DC983F65A}" type="slidenum">
              <a:rPr lang="en-US" smtClean="0"/>
              <a:t>113</a:t>
            </a:fld>
            <a:endParaRPr lang="en-US"/>
          </a:p>
        </p:txBody>
      </p:sp>
    </p:spTree>
    <p:extLst>
      <p:ext uri="{BB962C8B-B14F-4D97-AF65-F5344CB8AC3E}">
        <p14:creationId xmlns:p14="http://schemas.microsoft.com/office/powerpoint/2010/main" val="2871162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quantifications of those fluorescent images of our WT reporter, we can visualize the distribution of population and see there is great spread from the lowest fluorescing population and highest, indicating there may be great variation in </a:t>
            </a:r>
            <a:r>
              <a:rPr lang="en-US" dirty="0" err="1"/>
              <a:t>ppGpp</a:t>
            </a:r>
            <a:r>
              <a:rPr lang="en-US" dirty="0"/>
              <a:t> levels. When we look at the quantifications of the mutant again we see attenuated signal. This leads us to asking that same question that Elizabeth did with the synthetase reporter. Do the highest and lowest fluorescing population have different survival after antibiotic exposure? How does it compare to a random sampling of the population? I was able to carry out this FACS experiment only once and still need to iron out some of the conditions, but it looks as if the results are promising.</a:t>
            </a:r>
          </a:p>
        </p:txBody>
      </p:sp>
      <p:sp>
        <p:nvSpPr>
          <p:cNvPr id="4" name="Slide Number Placeholder 3"/>
          <p:cNvSpPr>
            <a:spLocks noGrp="1"/>
          </p:cNvSpPr>
          <p:nvPr>
            <p:ph type="sldNum" sz="quarter" idx="5"/>
          </p:nvPr>
        </p:nvSpPr>
        <p:spPr/>
        <p:txBody>
          <a:bodyPr/>
          <a:lstStyle/>
          <a:p>
            <a:fld id="{6676CC17-AF29-4507-80A2-A93DC983F65A}" type="slidenum">
              <a:rPr lang="en-US" smtClean="0"/>
              <a:t>114</a:t>
            </a:fld>
            <a:endParaRPr lang="en-US"/>
          </a:p>
        </p:txBody>
      </p:sp>
    </p:spTree>
    <p:extLst>
      <p:ext uri="{BB962C8B-B14F-4D97-AF65-F5344CB8AC3E}">
        <p14:creationId xmlns:p14="http://schemas.microsoft.com/office/powerpoint/2010/main" val="2289719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bring you back to the biological relevance of </a:t>
            </a:r>
            <a:r>
              <a:rPr lang="en-US" dirty="0" err="1"/>
              <a:t>ppGpp</a:t>
            </a:r>
            <a:r>
              <a:rPr lang="en-US" dirty="0"/>
              <a:t>. You can see here that </a:t>
            </a:r>
            <a:r>
              <a:rPr lang="en-US" dirty="0" err="1"/>
              <a:t>ppGpp</a:t>
            </a:r>
            <a:r>
              <a:rPr lang="en-US" dirty="0"/>
              <a:t> targets key biological processes necessary for culture growth and division. What you may also note is that these same processes are key targets for development of antimicrobials. It begs the question that if cells are high in </a:t>
            </a:r>
            <a:r>
              <a:rPr lang="en-US" dirty="0" err="1"/>
              <a:t>ppGpp</a:t>
            </a:r>
            <a:r>
              <a:rPr lang="en-US" dirty="0"/>
              <a:t> are they less susceptible to antibiotic exposure?</a:t>
            </a:r>
          </a:p>
          <a:p>
            <a:endParaRPr lang="en-US" dirty="0"/>
          </a:p>
        </p:txBody>
      </p:sp>
      <p:sp>
        <p:nvSpPr>
          <p:cNvPr id="4" name="Slide Number Placeholder 3"/>
          <p:cNvSpPr>
            <a:spLocks noGrp="1"/>
          </p:cNvSpPr>
          <p:nvPr>
            <p:ph type="sldNum" sz="quarter" idx="5"/>
          </p:nvPr>
        </p:nvSpPr>
        <p:spPr/>
        <p:txBody>
          <a:bodyPr/>
          <a:lstStyle/>
          <a:p>
            <a:fld id="{6676CC17-AF29-4507-80A2-A93DC983F65A}" type="slidenum">
              <a:rPr lang="en-US" smtClean="0"/>
              <a:t>115</a:t>
            </a:fld>
            <a:endParaRPr lang="en-US"/>
          </a:p>
        </p:txBody>
      </p:sp>
    </p:spTree>
    <p:extLst>
      <p:ext uri="{BB962C8B-B14F-4D97-AF65-F5344CB8AC3E}">
        <p14:creationId xmlns:p14="http://schemas.microsoft.com/office/powerpoint/2010/main" val="2295988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common hypothesis is that in fact single cell variation in </a:t>
            </a:r>
            <a:r>
              <a:rPr lang="en-US" dirty="0" err="1"/>
              <a:t>ppGpp</a:t>
            </a:r>
            <a:r>
              <a:rPr lang="en-US" dirty="0"/>
              <a:t> levels leads to a subpopulation that is more tolerant to antibiotic, leading to a chronic infection of high </a:t>
            </a:r>
            <a:r>
              <a:rPr lang="en-US" dirty="0" err="1"/>
              <a:t>ppGpp</a:t>
            </a:r>
            <a:r>
              <a:rPr lang="en-US" dirty="0"/>
              <a:t> cells after antibiotic exposure. In fact, previous work in our own lab by former postdoc, now professor at Northeastern, Elizabeth Libby, set out to tackle this question indirectly using a transcriptional reporter of a ppGpp synthetase.</a:t>
            </a:r>
          </a:p>
        </p:txBody>
      </p:sp>
      <p:sp>
        <p:nvSpPr>
          <p:cNvPr id="4" name="Slide Number Placeholder 3"/>
          <p:cNvSpPr>
            <a:spLocks noGrp="1"/>
          </p:cNvSpPr>
          <p:nvPr>
            <p:ph type="sldNum" sz="quarter" idx="5"/>
          </p:nvPr>
        </p:nvSpPr>
        <p:spPr/>
        <p:txBody>
          <a:bodyPr/>
          <a:lstStyle/>
          <a:p>
            <a:fld id="{6676CC17-AF29-4507-80A2-A93DC983F65A}" type="slidenum">
              <a:rPr lang="en-US" smtClean="0"/>
              <a:t>117</a:t>
            </a:fld>
            <a:endParaRPr lang="en-US"/>
          </a:p>
        </p:txBody>
      </p:sp>
    </p:spTree>
    <p:extLst>
      <p:ext uri="{BB962C8B-B14F-4D97-AF65-F5344CB8AC3E}">
        <p14:creationId xmlns:p14="http://schemas.microsoft.com/office/powerpoint/2010/main" val="3012991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Typical bacterial growth curve displaying how the cell count in a culture of bacteria changes over time in growth media. Characterized by adaptive lag phase, exponential phase of rapid growth and division, a transition phase of slowed growth, and a stationary phase of little growth and division. As cells become denser the nutrients in their environment become sparser and less available, forming a sort of gradient over time</a:t>
            </a:r>
          </a:p>
        </p:txBody>
      </p:sp>
      <p:sp>
        <p:nvSpPr>
          <p:cNvPr id="4" name="Slide Number Placeholder 3"/>
          <p:cNvSpPr>
            <a:spLocks noGrp="1"/>
          </p:cNvSpPr>
          <p:nvPr>
            <p:ph type="sldNum" sz="quarter" idx="10"/>
          </p:nvPr>
        </p:nvSpPr>
        <p:spPr/>
        <p:txBody>
          <a:bodyPr/>
          <a:lstStyle/>
          <a:p>
            <a:fld id="{105A8A5C-E85B-AB4C-9C78-05DD9E6CF364}" type="slidenum">
              <a:rPr lang="en-US" smtClean="0"/>
              <a:t>6</a:t>
            </a:fld>
            <a:endParaRPr lang="en-US"/>
          </a:p>
        </p:txBody>
      </p:sp>
    </p:spTree>
    <p:extLst>
      <p:ext uri="{BB962C8B-B14F-4D97-AF65-F5344CB8AC3E}">
        <p14:creationId xmlns:p14="http://schemas.microsoft.com/office/powerpoint/2010/main" val="382682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Typical bacterial growth curve displaying how the cell count in a culture of bacteria changes over time when cultured in growth media. Characterized by adaptive lag phase, exponential phase of rapid growth and division and thereby rapid increase in cell number, a transition phase of slowed growth, and a stationary phase of little growth and division. As cells become more dense you can imagine that the nutrients in their environment become sparser and less available, forming a sort of nutrient gradient over time</a:t>
            </a:r>
          </a:p>
        </p:txBody>
      </p:sp>
      <p:sp>
        <p:nvSpPr>
          <p:cNvPr id="4" name="Slide Number Placeholder 3"/>
          <p:cNvSpPr>
            <a:spLocks noGrp="1"/>
          </p:cNvSpPr>
          <p:nvPr>
            <p:ph type="sldNum" sz="quarter" idx="10"/>
          </p:nvPr>
        </p:nvSpPr>
        <p:spPr/>
        <p:txBody>
          <a:bodyPr/>
          <a:lstStyle/>
          <a:p>
            <a:fld id="{105A8A5C-E85B-AB4C-9C78-05DD9E6CF364}" type="slidenum">
              <a:rPr lang="en-US" smtClean="0"/>
              <a:t>7</a:t>
            </a:fld>
            <a:endParaRPr lang="en-US"/>
          </a:p>
        </p:txBody>
      </p:sp>
    </p:spTree>
    <p:extLst>
      <p:ext uri="{BB962C8B-B14F-4D97-AF65-F5344CB8AC3E}">
        <p14:creationId xmlns:p14="http://schemas.microsoft.com/office/powerpoint/2010/main" val="290592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cells are in the early phases of growth and have an environment rich in amino acids, the pool of tRNAs can stay relatively highly charged, meaning each tRNA has an amino acid associated with it, and ribosomes are able to carry on translation very efficiently. However, as amino acids become limiting, the pool of tRNA is not able to remain as fully charged as in surplus conditions, leaving the possibility that these uncharged tRNAs can enter an actively translating ribosome [CLICK], stalling peptide chain synthesis at the ribosomal level. This is the exact signal that bacterial cells have evolved to use as an alarm bell to start ‘hitting the brakes’ and slowing growth.</a:t>
            </a:r>
          </a:p>
        </p:txBody>
      </p:sp>
      <p:sp>
        <p:nvSpPr>
          <p:cNvPr id="4" name="Slide Number Placeholder 3"/>
          <p:cNvSpPr>
            <a:spLocks noGrp="1"/>
          </p:cNvSpPr>
          <p:nvPr>
            <p:ph type="sldNum" sz="quarter" idx="5"/>
          </p:nvPr>
        </p:nvSpPr>
        <p:spPr/>
        <p:txBody>
          <a:bodyPr/>
          <a:lstStyle/>
          <a:p>
            <a:fld id="{6676CC17-AF29-4507-80A2-A93DC983F65A}" type="slidenum">
              <a:rPr lang="en-US" smtClean="0"/>
              <a:t>8</a:t>
            </a:fld>
            <a:endParaRPr lang="en-US"/>
          </a:p>
        </p:txBody>
      </p:sp>
    </p:spTree>
    <p:extLst>
      <p:ext uri="{BB962C8B-B14F-4D97-AF65-F5344CB8AC3E}">
        <p14:creationId xmlns:p14="http://schemas.microsoft.com/office/powerpoint/2010/main" val="356541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to an uncharged tRNA entering the ribosome during translation, ribosomal associated protein </a:t>
            </a:r>
            <a:r>
              <a:rPr lang="en-US" dirty="0" err="1"/>
              <a:t>RelA</a:t>
            </a:r>
            <a:r>
              <a:rPr lang="en-US" dirty="0"/>
              <a:t> begins producing </a:t>
            </a:r>
            <a:r>
              <a:rPr lang="en-US" dirty="0" err="1"/>
              <a:t>alarmone</a:t>
            </a:r>
            <a:r>
              <a:rPr lang="en-US" dirty="0"/>
              <a:t> secondary nucleotide messenger </a:t>
            </a:r>
            <a:r>
              <a:rPr lang="en-US" dirty="0" err="1"/>
              <a:t>ppGpp</a:t>
            </a:r>
            <a:r>
              <a:rPr lang="en-US" dirty="0"/>
              <a:t>. This process is conserved across all bacteria, through </a:t>
            </a:r>
            <a:r>
              <a:rPr lang="en-US" dirty="0" err="1"/>
              <a:t>RelA</a:t>
            </a:r>
            <a:r>
              <a:rPr lang="en-US" dirty="0"/>
              <a:t> and </a:t>
            </a:r>
            <a:r>
              <a:rPr lang="en-US" dirty="0" err="1"/>
              <a:t>RelA</a:t>
            </a:r>
            <a:r>
              <a:rPr lang="en-US" dirty="0"/>
              <a:t> homologues across different species</a:t>
            </a:r>
          </a:p>
        </p:txBody>
      </p:sp>
      <p:sp>
        <p:nvSpPr>
          <p:cNvPr id="4" name="Slide Number Placeholder 3"/>
          <p:cNvSpPr>
            <a:spLocks noGrp="1"/>
          </p:cNvSpPr>
          <p:nvPr>
            <p:ph type="sldNum" sz="quarter" idx="5"/>
          </p:nvPr>
        </p:nvSpPr>
        <p:spPr/>
        <p:txBody>
          <a:bodyPr/>
          <a:lstStyle/>
          <a:p>
            <a:fld id="{6676CC17-AF29-4507-80A2-A93DC983F65A}" type="slidenum">
              <a:rPr lang="en-US" smtClean="0"/>
              <a:t>9</a:t>
            </a:fld>
            <a:endParaRPr lang="en-US"/>
          </a:p>
        </p:txBody>
      </p:sp>
    </p:spTree>
    <p:extLst>
      <p:ext uri="{BB962C8B-B14F-4D97-AF65-F5344CB8AC3E}">
        <p14:creationId xmlns:p14="http://schemas.microsoft.com/office/powerpoint/2010/main" val="50554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7019B-441C-491B-8120-F2F2AF45B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D1DE6-A192-4199-8DF0-9A0374421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037791-A156-4E37-BEDB-7843E7EF045C}"/>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5" name="Footer Placeholder 4">
            <a:extLst>
              <a:ext uri="{FF2B5EF4-FFF2-40B4-BE49-F238E27FC236}">
                <a16:creationId xmlns:a16="http://schemas.microsoft.com/office/drawing/2014/main" id="{A1C4610D-5713-4B86-B7AD-C832110C1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D9C40-D575-4470-BE00-DAECDA0A214A}"/>
              </a:ext>
            </a:extLst>
          </p:cNvPr>
          <p:cNvSpPr>
            <a:spLocks noGrp="1"/>
          </p:cNvSpPr>
          <p:nvPr>
            <p:ph type="sldNum" sz="quarter" idx="12"/>
          </p:nvPr>
        </p:nvSpPr>
        <p:spPr/>
        <p:txBody>
          <a:bodyPr/>
          <a:lstStyle/>
          <a:p>
            <a:fld id="{09DA48A3-64DF-49EF-9EC4-A96A3F846742}" type="slidenum">
              <a:rPr lang="en-US" smtClean="0"/>
              <a:t>‹#›</a:t>
            </a:fld>
            <a:endParaRPr lang="en-US"/>
          </a:p>
        </p:txBody>
      </p:sp>
    </p:spTree>
    <p:extLst>
      <p:ext uri="{BB962C8B-B14F-4D97-AF65-F5344CB8AC3E}">
        <p14:creationId xmlns:p14="http://schemas.microsoft.com/office/powerpoint/2010/main" val="322640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24E0-5B76-475A-A6C3-82036884E2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67EF7-A149-4D1B-843C-A0B785A3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FAA03-71D5-40B7-8F78-C2BEB52DD7DC}"/>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5" name="Footer Placeholder 4">
            <a:extLst>
              <a:ext uri="{FF2B5EF4-FFF2-40B4-BE49-F238E27FC236}">
                <a16:creationId xmlns:a16="http://schemas.microsoft.com/office/drawing/2014/main" id="{7830B283-385B-4B8C-8D09-6F488952B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A04AD-3561-4DCD-AA85-CC02DF73DF4D}"/>
              </a:ext>
            </a:extLst>
          </p:cNvPr>
          <p:cNvSpPr>
            <a:spLocks noGrp="1"/>
          </p:cNvSpPr>
          <p:nvPr>
            <p:ph type="sldNum" sz="quarter" idx="12"/>
          </p:nvPr>
        </p:nvSpPr>
        <p:spPr/>
        <p:txBody>
          <a:bodyPr/>
          <a:lstStyle/>
          <a:p>
            <a:fld id="{09DA48A3-64DF-49EF-9EC4-A96A3F846742}" type="slidenum">
              <a:rPr lang="en-US" smtClean="0"/>
              <a:t>‹#›</a:t>
            </a:fld>
            <a:endParaRPr lang="en-US"/>
          </a:p>
        </p:txBody>
      </p:sp>
      <p:cxnSp>
        <p:nvCxnSpPr>
          <p:cNvPr id="7" name="Straight Connector 6">
            <a:extLst>
              <a:ext uri="{FF2B5EF4-FFF2-40B4-BE49-F238E27FC236}">
                <a16:creationId xmlns:a16="http://schemas.microsoft.com/office/drawing/2014/main" id="{A432785F-B941-E550-A3C0-B10AA78B4772}"/>
              </a:ext>
            </a:extLst>
          </p:cNvPr>
          <p:cNvCxnSpPr>
            <a:cxnSpLocks/>
          </p:cNvCxnSpPr>
          <p:nvPr userDrawn="1"/>
        </p:nvCxnSpPr>
        <p:spPr>
          <a:xfrm>
            <a:off x="247650" y="965200"/>
            <a:ext cx="1169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02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9CDBA8-1F18-4F6D-902B-5844943D8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4077C2-EEE4-4A20-9E71-425E6902F2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7999F-1308-4F06-AA06-A14A1FE649FC}"/>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5" name="Footer Placeholder 4">
            <a:extLst>
              <a:ext uri="{FF2B5EF4-FFF2-40B4-BE49-F238E27FC236}">
                <a16:creationId xmlns:a16="http://schemas.microsoft.com/office/drawing/2014/main" id="{04DCF83F-3BFA-44B5-AE67-EA473C162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0CB00-FAC9-4ECC-A5DA-10F9E5018DAD}"/>
              </a:ext>
            </a:extLst>
          </p:cNvPr>
          <p:cNvSpPr>
            <a:spLocks noGrp="1"/>
          </p:cNvSpPr>
          <p:nvPr>
            <p:ph type="sldNum" sz="quarter" idx="12"/>
          </p:nvPr>
        </p:nvSpPr>
        <p:spPr/>
        <p:txBody>
          <a:bodyPr/>
          <a:lstStyle/>
          <a:p>
            <a:fld id="{09DA48A3-64DF-49EF-9EC4-A96A3F846742}" type="slidenum">
              <a:rPr lang="en-US" smtClean="0"/>
              <a:t>‹#›</a:t>
            </a:fld>
            <a:endParaRPr lang="en-US"/>
          </a:p>
        </p:txBody>
      </p:sp>
    </p:spTree>
    <p:extLst>
      <p:ext uri="{BB962C8B-B14F-4D97-AF65-F5344CB8AC3E}">
        <p14:creationId xmlns:p14="http://schemas.microsoft.com/office/powerpoint/2010/main" val="128767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DE6C-DACF-40FA-B9BC-59A93B72230B}"/>
              </a:ext>
            </a:extLst>
          </p:cNvPr>
          <p:cNvSpPr>
            <a:spLocks noGrp="1"/>
          </p:cNvSpPr>
          <p:nvPr>
            <p:ph type="title"/>
          </p:nvPr>
        </p:nvSpPr>
        <p:spPr>
          <a:xfrm>
            <a:off x="0" y="-1"/>
            <a:ext cx="12192000" cy="92597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2AB12BD-7B6D-4BAE-BFDF-4520C6775F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E20FC-92FC-49E6-8F80-99464D103CBD}"/>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5" name="Footer Placeholder 4">
            <a:extLst>
              <a:ext uri="{FF2B5EF4-FFF2-40B4-BE49-F238E27FC236}">
                <a16:creationId xmlns:a16="http://schemas.microsoft.com/office/drawing/2014/main" id="{65FEF538-3DC4-4510-BB04-37FB80F41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28E90-DE7F-4364-84E8-C871743E8550}"/>
              </a:ext>
            </a:extLst>
          </p:cNvPr>
          <p:cNvSpPr>
            <a:spLocks noGrp="1"/>
          </p:cNvSpPr>
          <p:nvPr>
            <p:ph type="sldNum" sz="quarter" idx="12"/>
          </p:nvPr>
        </p:nvSpPr>
        <p:spPr/>
        <p:txBody>
          <a:bodyPr/>
          <a:lstStyle/>
          <a:p>
            <a:fld id="{09DA48A3-64DF-49EF-9EC4-A96A3F846742}" type="slidenum">
              <a:rPr lang="en-US" smtClean="0"/>
              <a:t>‹#›</a:t>
            </a:fld>
            <a:endParaRPr lang="en-US"/>
          </a:p>
        </p:txBody>
      </p:sp>
      <p:cxnSp>
        <p:nvCxnSpPr>
          <p:cNvPr id="9" name="Straight Connector 8">
            <a:extLst>
              <a:ext uri="{FF2B5EF4-FFF2-40B4-BE49-F238E27FC236}">
                <a16:creationId xmlns:a16="http://schemas.microsoft.com/office/drawing/2014/main" id="{40134B18-1817-A258-D0E4-EB34F8EF4EBF}"/>
              </a:ext>
            </a:extLst>
          </p:cNvPr>
          <p:cNvCxnSpPr>
            <a:cxnSpLocks/>
          </p:cNvCxnSpPr>
          <p:nvPr userDrawn="1"/>
        </p:nvCxnSpPr>
        <p:spPr>
          <a:xfrm>
            <a:off x="247650" y="965200"/>
            <a:ext cx="1169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75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76F8-104D-4CDC-A5F8-CC9541CBF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32C84D-0943-4DB5-B567-75722E70A4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82D0CF-3E61-4C73-808F-F8E7BE074A8B}"/>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5" name="Footer Placeholder 4">
            <a:extLst>
              <a:ext uri="{FF2B5EF4-FFF2-40B4-BE49-F238E27FC236}">
                <a16:creationId xmlns:a16="http://schemas.microsoft.com/office/drawing/2014/main" id="{69C48AF3-464F-4F33-9FD3-3646DC1AB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D6D4D-0EC7-42DE-8CFC-494F2F203664}"/>
              </a:ext>
            </a:extLst>
          </p:cNvPr>
          <p:cNvSpPr>
            <a:spLocks noGrp="1"/>
          </p:cNvSpPr>
          <p:nvPr>
            <p:ph type="sldNum" sz="quarter" idx="12"/>
          </p:nvPr>
        </p:nvSpPr>
        <p:spPr/>
        <p:txBody>
          <a:bodyPr/>
          <a:lstStyle/>
          <a:p>
            <a:fld id="{09DA48A3-64DF-49EF-9EC4-A96A3F846742}" type="slidenum">
              <a:rPr lang="en-US" smtClean="0"/>
              <a:t>‹#›</a:t>
            </a:fld>
            <a:endParaRPr lang="en-US"/>
          </a:p>
        </p:txBody>
      </p:sp>
    </p:spTree>
    <p:extLst>
      <p:ext uri="{BB962C8B-B14F-4D97-AF65-F5344CB8AC3E}">
        <p14:creationId xmlns:p14="http://schemas.microsoft.com/office/powerpoint/2010/main" val="3201724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3200-626C-4D7E-8489-81D2CCFA2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FD0725-C7EF-462D-8130-6B66C6644B9F}"/>
              </a:ext>
            </a:extLst>
          </p:cNvPr>
          <p:cNvSpPr>
            <a:spLocks noGrp="1"/>
          </p:cNvSpPr>
          <p:nvPr>
            <p:ph sz="half" idx="1"/>
          </p:nvPr>
        </p:nvSpPr>
        <p:spPr>
          <a:xfrm>
            <a:off x="838200" y="1343818"/>
            <a:ext cx="5181600" cy="4833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9ADC35-90C7-4F67-8A56-D9EA2B1E6496}"/>
              </a:ext>
            </a:extLst>
          </p:cNvPr>
          <p:cNvSpPr>
            <a:spLocks noGrp="1"/>
          </p:cNvSpPr>
          <p:nvPr>
            <p:ph sz="half" idx="2"/>
          </p:nvPr>
        </p:nvSpPr>
        <p:spPr>
          <a:xfrm>
            <a:off x="6172200" y="1343818"/>
            <a:ext cx="5181600" cy="4833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8760C-F7DA-469D-BC16-F59249D314CD}"/>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6" name="Footer Placeholder 5">
            <a:extLst>
              <a:ext uri="{FF2B5EF4-FFF2-40B4-BE49-F238E27FC236}">
                <a16:creationId xmlns:a16="http://schemas.microsoft.com/office/drawing/2014/main" id="{1618C68D-A415-4466-A5AF-2D0D9BA62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CC615-88F0-4C66-883B-356F2AC65457}"/>
              </a:ext>
            </a:extLst>
          </p:cNvPr>
          <p:cNvSpPr>
            <a:spLocks noGrp="1"/>
          </p:cNvSpPr>
          <p:nvPr>
            <p:ph type="sldNum" sz="quarter" idx="12"/>
          </p:nvPr>
        </p:nvSpPr>
        <p:spPr/>
        <p:txBody>
          <a:bodyPr/>
          <a:lstStyle/>
          <a:p>
            <a:fld id="{09DA48A3-64DF-49EF-9EC4-A96A3F846742}" type="slidenum">
              <a:rPr lang="en-US" smtClean="0"/>
              <a:t>‹#›</a:t>
            </a:fld>
            <a:endParaRPr lang="en-US"/>
          </a:p>
        </p:txBody>
      </p:sp>
      <p:cxnSp>
        <p:nvCxnSpPr>
          <p:cNvPr id="8" name="Straight Connector 7">
            <a:extLst>
              <a:ext uri="{FF2B5EF4-FFF2-40B4-BE49-F238E27FC236}">
                <a16:creationId xmlns:a16="http://schemas.microsoft.com/office/drawing/2014/main" id="{9F363340-D99F-E016-4E72-8993388B45B5}"/>
              </a:ext>
            </a:extLst>
          </p:cNvPr>
          <p:cNvCxnSpPr>
            <a:cxnSpLocks/>
          </p:cNvCxnSpPr>
          <p:nvPr userDrawn="1"/>
        </p:nvCxnSpPr>
        <p:spPr>
          <a:xfrm>
            <a:off x="247650" y="965200"/>
            <a:ext cx="1169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92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2F0B-AF56-45D1-B586-341C2CFB58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4D0F6-9A83-4F76-9A69-D61F0AB07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363B1-4644-4170-BACE-A0CC279411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401F15-629E-498F-8971-75AD1E4BA9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95D43-3BB6-47A9-B516-811469BF30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CC9795-0F01-452E-A2EC-A0375FC9CE4E}"/>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8" name="Footer Placeholder 7">
            <a:extLst>
              <a:ext uri="{FF2B5EF4-FFF2-40B4-BE49-F238E27FC236}">
                <a16:creationId xmlns:a16="http://schemas.microsoft.com/office/drawing/2014/main" id="{C2C3D5D7-9CA5-45F7-8F6F-0FC8B38C2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4554B-1706-4B8D-94A3-D001C00EC5AA}"/>
              </a:ext>
            </a:extLst>
          </p:cNvPr>
          <p:cNvSpPr>
            <a:spLocks noGrp="1"/>
          </p:cNvSpPr>
          <p:nvPr>
            <p:ph type="sldNum" sz="quarter" idx="12"/>
          </p:nvPr>
        </p:nvSpPr>
        <p:spPr/>
        <p:txBody>
          <a:bodyPr/>
          <a:lstStyle/>
          <a:p>
            <a:fld id="{09DA48A3-64DF-49EF-9EC4-A96A3F846742}" type="slidenum">
              <a:rPr lang="en-US" smtClean="0"/>
              <a:t>‹#›</a:t>
            </a:fld>
            <a:endParaRPr lang="en-US"/>
          </a:p>
        </p:txBody>
      </p:sp>
    </p:spTree>
    <p:extLst>
      <p:ext uri="{BB962C8B-B14F-4D97-AF65-F5344CB8AC3E}">
        <p14:creationId xmlns:p14="http://schemas.microsoft.com/office/powerpoint/2010/main" val="57893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8E6A-9C37-4353-A9CD-FF12F1B84F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0EDB92-C4C7-40BE-9EAE-AA0D7D66B306}"/>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4" name="Footer Placeholder 3">
            <a:extLst>
              <a:ext uri="{FF2B5EF4-FFF2-40B4-BE49-F238E27FC236}">
                <a16:creationId xmlns:a16="http://schemas.microsoft.com/office/drawing/2014/main" id="{00359AF1-1DC8-4022-AB46-C425400E2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D578E4-1FDF-4496-9CF9-95B50BC1FBDB}"/>
              </a:ext>
            </a:extLst>
          </p:cNvPr>
          <p:cNvSpPr>
            <a:spLocks noGrp="1"/>
          </p:cNvSpPr>
          <p:nvPr>
            <p:ph type="sldNum" sz="quarter" idx="12"/>
          </p:nvPr>
        </p:nvSpPr>
        <p:spPr/>
        <p:txBody>
          <a:bodyPr/>
          <a:lstStyle/>
          <a:p>
            <a:fld id="{09DA48A3-64DF-49EF-9EC4-A96A3F846742}" type="slidenum">
              <a:rPr lang="en-US" smtClean="0"/>
              <a:t>‹#›</a:t>
            </a:fld>
            <a:endParaRPr lang="en-US"/>
          </a:p>
        </p:txBody>
      </p:sp>
      <p:cxnSp>
        <p:nvCxnSpPr>
          <p:cNvPr id="6" name="Straight Connector 5">
            <a:extLst>
              <a:ext uri="{FF2B5EF4-FFF2-40B4-BE49-F238E27FC236}">
                <a16:creationId xmlns:a16="http://schemas.microsoft.com/office/drawing/2014/main" id="{CD58256E-65AD-97AA-00F9-EDF597EF17A0}"/>
              </a:ext>
            </a:extLst>
          </p:cNvPr>
          <p:cNvCxnSpPr>
            <a:cxnSpLocks/>
          </p:cNvCxnSpPr>
          <p:nvPr userDrawn="1"/>
        </p:nvCxnSpPr>
        <p:spPr>
          <a:xfrm>
            <a:off x="247650" y="965200"/>
            <a:ext cx="116967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79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D2B24D-4E8E-4C8A-9DE9-0581ADA93ABF}"/>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3" name="Footer Placeholder 2">
            <a:extLst>
              <a:ext uri="{FF2B5EF4-FFF2-40B4-BE49-F238E27FC236}">
                <a16:creationId xmlns:a16="http://schemas.microsoft.com/office/drawing/2014/main" id="{54287520-05DD-4F60-92CE-6BE5E65D0F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BAD609-A3FE-4482-BE7B-4901B9734663}"/>
              </a:ext>
            </a:extLst>
          </p:cNvPr>
          <p:cNvSpPr>
            <a:spLocks noGrp="1"/>
          </p:cNvSpPr>
          <p:nvPr>
            <p:ph type="sldNum" sz="quarter" idx="12"/>
          </p:nvPr>
        </p:nvSpPr>
        <p:spPr/>
        <p:txBody>
          <a:bodyPr/>
          <a:lstStyle/>
          <a:p>
            <a:fld id="{09DA48A3-64DF-49EF-9EC4-A96A3F846742}" type="slidenum">
              <a:rPr lang="en-US" smtClean="0"/>
              <a:t>‹#›</a:t>
            </a:fld>
            <a:endParaRPr lang="en-US"/>
          </a:p>
        </p:txBody>
      </p:sp>
    </p:spTree>
    <p:extLst>
      <p:ext uri="{BB962C8B-B14F-4D97-AF65-F5344CB8AC3E}">
        <p14:creationId xmlns:p14="http://schemas.microsoft.com/office/powerpoint/2010/main" val="411959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C011-C3E2-4DB8-9AD4-0979F1A89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4DCAE-36D7-4C53-9127-F4BA3CE28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481D72-4B0E-40F4-B245-3E4180F32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92D5EC-8055-401F-9836-F60797715D5E}"/>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6" name="Footer Placeholder 5">
            <a:extLst>
              <a:ext uri="{FF2B5EF4-FFF2-40B4-BE49-F238E27FC236}">
                <a16:creationId xmlns:a16="http://schemas.microsoft.com/office/drawing/2014/main" id="{CDDE6159-CD06-4119-9003-AD02DE03F1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C004C-5716-467C-B59C-D223701E4A40}"/>
              </a:ext>
            </a:extLst>
          </p:cNvPr>
          <p:cNvSpPr>
            <a:spLocks noGrp="1"/>
          </p:cNvSpPr>
          <p:nvPr>
            <p:ph type="sldNum" sz="quarter" idx="12"/>
          </p:nvPr>
        </p:nvSpPr>
        <p:spPr/>
        <p:txBody>
          <a:bodyPr/>
          <a:lstStyle/>
          <a:p>
            <a:fld id="{09DA48A3-64DF-49EF-9EC4-A96A3F846742}" type="slidenum">
              <a:rPr lang="en-US" smtClean="0"/>
              <a:t>‹#›</a:t>
            </a:fld>
            <a:endParaRPr lang="en-US"/>
          </a:p>
        </p:txBody>
      </p:sp>
    </p:spTree>
    <p:extLst>
      <p:ext uri="{BB962C8B-B14F-4D97-AF65-F5344CB8AC3E}">
        <p14:creationId xmlns:p14="http://schemas.microsoft.com/office/powerpoint/2010/main" val="385644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43BF-EDD5-4AD0-88C6-AC627B5C90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2AAE3B-77EC-47F1-BA80-31714CB62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F67C6E-AF78-4EB4-A953-69E51F6BB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56CC5-FC9A-42D9-A584-D14FC13984AB}"/>
              </a:ext>
            </a:extLst>
          </p:cNvPr>
          <p:cNvSpPr>
            <a:spLocks noGrp="1"/>
          </p:cNvSpPr>
          <p:nvPr>
            <p:ph type="dt" sz="half" idx="10"/>
          </p:nvPr>
        </p:nvSpPr>
        <p:spPr/>
        <p:txBody>
          <a:bodyPr/>
          <a:lstStyle/>
          <a:p>
            <a:fld id="{AFDFB6A2-F063-4C82-AB8C-120253F1CAAB}" type="datetimeFigureOut">
              <a:rPr lang="en-US" smtClean="0"/>
              <a:t>4/16/26</a:t>
            </a:fld>
            <a:endParaRPr lang="en-US"/>
          </a:p>
        </p:txBody>
      </p:sp>
      <p:sp>
        <p:nvSpPr>
          <p:cNvPr id="6" name="Footer Placeholder 5">
            <a:extLst>
              <a:ext uri="{FF2B5EF4-FFF2-40B4-BE49-F238E27FC236}">
                <a16:creationId xmlns:a16="http://schemas.microsoft.com/office/drawing/2014/main" id="{21D3E5FC-A111-46C7-9DFA-2B42CD117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3164A-1554-44BB-86F7-FA8EFCBDCA2F}"/>
              </a:ext>
            </a:extLst>
          </p:cNvPr>
          <p:cNvSpPr>
            <a:spLocks noGrp="1"/>
          </p:cNvSpPr>
          <p:nvPr>
            <p:ph type="sldNum" sz="quarter" idx="12"/>
          </p:nvPr>
        </p:nvSpPr>
        <p:spPr/>
        <p:txBody>
          <a:bodyPr/>
          <a:lstStyle/>
          <a:p>
            <a:fld id="{09DA48A3-64DF-49EF-9EC4-A96A3F846742}" type="slidenum">
              <a:rPr lang="en-US" smtClean="0"/>
              <a:t>‹#›</a:t>
            </a:fld>
            <a:endParaRPr lang="en-US"/>
          </a:p>
        </p:txBody>
      </p:sp>
    </p:spTree>
    <p:extLst>
      <p:ext uri="{BB962C8B-B14F-4D97-AF65-F5344CB8AC3E}">
        <p14:creationId xmlns:p14="http://schemas.microsoft.com/office/powerpoint/2010/main" val="43106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63996-4DE4-45A6-8CBB-D45C4356E905}"/>
              </a:ext>
            </a:extLst>
          </p:cNvPr>
          <p:cNvSpPr>
            <a:spLocks noGrp="1"/>
          </p:cNvSpPr>
          <p:nvPr>
            <p:ph type="title"/>
          </p:nvPr>
        </p:nvSpPr>
        <p:spPr>
          <a:xfrm>
            <a:off x="0" y="18255"/>
            <a:ext cx="12192000" cy="9342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271CAC-60E3-4842-A041-F422F6160236}"/>
              </a:ext>
            </a:extLst>
          </p:cNvPr>
          <p:cNvSpPr>
            <a:spLocks noGrp="1"/>
          </p:cNvSpPr>
          <p:nvPr>
            <p:ph type="body" idx="1"/>
          </p:nvPr>
        </p:nvSpPr>
        <p:spPr>
          <a:xfrm>
            <a:off x="838200" y="1343818"/>
            <a:ext cx="10515600" cy="48331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6FE861-5AA9-4ECA-BC67-A5D4DE8561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FB6A2-F063-4C82-AB8C-120253F1CAAB}" type="datetimeFigureOut">
              <a:rPr lang="en-US" smtClean="0"/>
              <a:t>4/16/26</a:t>
            </a:fld>
            <a:endParaRPr lang="en-US"/>
          </a:p>
        </p:txBody>
      </p:sp>
      <p:sp>
        <p:nvSpPr>
          <p:cNvPr id="5" name="Footer Placeholder 4">
            <a:extLst>
              <a:ext uri="{FF2B5EF4-FFF2-40B4-BE49-F238E27FC236}">
                <a16:creationId xmlns:a16="http://schemas.microsoft.com/office/drawing/2014/main" id="{C28841D1-711C-4D58-8CC5-26E673B4B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B69BD5-592C-4A5D-B5AE-04C813F76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A48A3-64DF-49EF-9EC4-A96A3F846742}" type="slidenum">
              <a:rPr lang="en-US" smtClean="0"/>
              <a:t>‹#›</a:t>
            </a:fld>
            <a:endParaRPr lang="en-US"/>
          </a:p>
        </p:txBody>
      </p:sp>
    </p:spTree>
    <p:extLst>
      <p:ext uri="{BB962C8B-B14F-4D97-AF65-F5344CB8AC3E}">
        <p14:creationId xmlns:p14="http://schemas.microsoft.com/office/powerpoint/2010/main" val="1515893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0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10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0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7.tiff"/><Relationship Id="rId7" Type="http://schemas.openxmlformats.org/officeDocument/2006/relationships/image" Target="../media/image49.tif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48.tiff"/><Relationship Id="rId10" Type="http://schemas.openxmlformats.org/officeDocument/2006/relationships/image" Target="../media/image55.tiff"/><Relationship Id="rId4" Type="http://schemas.openxmlformats.org/officeDocument/2006/relationships/image" Target="../media/image52.tiff"/><Relationship Id="rId9" Type="http://schemas.openxmlformats.org/officeDocument/2006/relationships/image" Target="../media/image50.tiff"/></Relationships>
</file>

<file path=ppt/slides/_rels/slide11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9.emf"/></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ustomXml" Target="../ink/ink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ustomXml" Target="../ink/ink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ustomXml" Target="../ink/ink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ustomXml" Target="../ink/ink8.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ustomXml" Target="../ink/ink10.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tiff"/><Relationship Id="rId7" Type="http://schemas.openxmlformats.org/officeDocument/2006/relationships/image" Target="../media/image51.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69.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7.tiff"/><Relationship Id="rId7" Type="http://schemas.openxmlformats.org/officeDocument/2006/relationships/image" Target="../media/image49.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48.tiff"/><Relationship Id="rId10" Type="http://schemas.openxmlformats.org/officeDocument/2006/relationships/image" Target="../media/image55.tiff"/><Relationship Id="rId4" Type="http://schemas.openxmlformats.org/officeDocument/2006/relationships/image" Target="../media/image52.tiff"/><Relationship Id="rId9" Type="http://schemas.openxmlformats.org/officeDocument/2006/relationships/image" Target="../media/image50.tiff"/></Relationships>
</file>

<file path=ppt/slides/_rels/slide7.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1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e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8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HEIC"/><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0.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0E38-A2BF-4F64-A5BF-36FFE26A578F}"/>
              </a:ext>
            </a:extLst>
          </p:cNvPr>
          <p:cNvSpPr>
            <a:spLocks noGrp="1"/>
          </p:cNvSpPr>
          <p:nvPr>
            <p:ph type="ctrTitle"/>
          </p:nvPr>
        </p:nvSpPr>
        <p:spPr>
          <a:xfrm>
            <a:off x="169334" y="1041400"/>
            <a:ext cx="11853332" cy="2387600"/>
          </a:xfrm>
        </p:spPr>
        <p:txBody>
          <a:bodyPr>
            <a:normAutofit/>
          </a:bodyPr>
          <a:lstStyle/>
          <a:p>
            <a:r>
              <a:rPr lang="en-US" b="0" i="0" u="none" strike="noStrike" dirty="0">
                <a:solidFill>
                  <a:srgbClr val="000000"/>
                </a:solidFill>
                <a:effectLst/>
                <a:highlight>
                  <a:srgbClr val="FCFCFC"/>
                </a:highlight>
                <a:latin typeface="Aptos" panose="020B0004020202020204" pitchFamily="34" charset="0"/>
              </a:rPr>
              <a:t>A comprehensive analysis of (p)ppGpp signaling in bacteria</a:t>
            </a:r>
            <a:endParaRPr lang="en-US" i="1" dirty="0"/>
          </a:p>
        </p:txBody>
      </p:sp>
      <p:sp>
        <p:nvSpPr>
          <p:cNvPr id="3" name="Subtitle 2">
            <a:extLst>
              <a:ext uri="{FF2B5EF4-FFF2-40B4-BE49-F238E27FC236}">
                <a16:creationId xmlns:a16="http://schemas.microsoft.com/office/drawing/2014/main" id="{7B18BD77-BF7A-4C5E-9FA7-17AFC34523F6}"/>
              </a:ext>
            </a:extLst>
          </p:cNvPr>
          <p:cNvSpPr>
            <a:spLocks noGrp="1"/>
          </p:cNvSpPr>
          <p:nvPr>
            <p:ph type="subTitle" idx="1"/>
          </p:nvPr>
        </p:nvSpPr>
        <p:spPr>
          <a:xfrm>
            <a:off x="1524000" y="3753390"/>
            <a:ext cx="9144000" cy="2487677"/>
          </a:xfrm>
        </p:spPr>
        <p:txBody>
          <a:bodyPr>
            <a:normAutofit/>
          </a:bodyPr>
          <a:lstStyle/>
          <a:p>
            <a:r>
              <a:rPr lang="en-US" dirty="0">
                <a:latin typeface="Aptos" panose="020B0004020202020204" pitchFamily="34" charset="0"/>
              </a:rPr>
              <a:t>Molly Hydorn</a:t>
            </a:r>
          </a:p>
          <a:p>
            <a:r>
              <a:rPr lang="en-US" dirty="0">
                <a:latin typeface="Aptos" panose="020B0004020202020204" pitchFamily="34" charset="0"/>
              </a:rPr>
              <a:t>Dworkin Lab, Columbia University</a:t>
            </a:r>
          </a:p>
          <a:p>
            <a:r>
              <a:rPr lang="en-US" dirty="0">
                <a:latin typeface="Aptos" panose="020B0004020202020204" pitchFamily="34" charset="0"/>
              </a:rPr>
              <a:t>September 18</a:t>
            </a:r>
            <a:r>
              <a:rPr lang="en-US" baseline="30000" dirty="0">
                <a:latin typeface="Aptos" panose="020B0004020202020204" pitchFamily="34" charset="0"/>
              </a:rPr>
              <a:t>th</a:t>
            </a:r>
            <a:r>
              <a:rPr lang="en-US" dirty="0">
                <a:latin typeface="Aptos" panose="020B0004020202020204" pitchFamily="34" charset="0"/>
              </a:rPr>
              <a:t>, 2025</a:t>
            </a:r>
          </a:p>
        </p:txBody>
      </p:sp>
    </p:spTree>
    <p:extLst>
      <p:ext uri="{BB962C8B-B14F-4D97-AF65-F5344CB8AC3E}">
        <p14:creationId xmlns:p14="http://schemas.microsoft.com/office/powerpoint/2010/main" val="3214248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C05A-D2CA-447B-2DDF-439CD322D0B7}"/>
              </a:ext>
            </a:extLst>
          </p:cNvPr>
          <p:cNvSpPr>
            <a:spLocks noGrp="1"/>
          </p:cNvSpPr>
          <p:nvPr>
            <p:ph type="title"/>
          </p:nvPr>
        </p:nvSpPr>
        <p:spPr/>
        <p:txBody>
          <a:bodyPr/>
          <a:lstStyle/>
          <a:p>
            <a:r>
              <a:rPr lang="en-US" dirty="0" err="1"/>
              <a:t>ppGpp</a:t>
            </a:r>
            <a:r>
              <a:rPr lang="en-US" dirty="0"/>
              <a:t> formed by </a:t>
            </a:r>
            <a:r>
              <a:rPr lang="en-US" dirty="0" err="1"/>
              <a:t>RelA</a:t>
            </a:r>
            <a:r>
              <a:rPr lang="en-US" dirty="0"/>
              <a:t> from GDP and ATP nucleotides</a:t>
            </a:r>
          </a:p>
        </p:txBody>
      </p:sp>
      <p:pic>
        <p:nvPicPr>
          <p:cNvPr id="14" name="Picture 13" descr="A screenshot of a computer screen&#10;&#10;Description automatically generated">
            <a:extLst>
              <a:ext uri="{FF2B5EF4-FFF2-40B4-BE49-F238E27FC236}">
                <a16:creationId xmlns:a16="http://schemas.microsoft.com/office/drawing/2014/main" id="{D5EEF44F-29F5-D7B9-7972-8B533DD217BA}"/>
              </a:ext>
            </a:extLst>
          </p:cNvPr>
          <p:cNvPicPr>
            <a:picLocks noChangeAspect="1"/>
          </p:cNvPicPr>
          <p:nvPr/>
        </p:nvPicPr>
        <p:blipFill rotWithShape="1">
          <a:blip r:embed="rId3">
            <a:extLst>
              <a:ext uri="{28A0092B-C50C-407E-A947-70E740481C1C}">
                <a14:useLocalDpi xmlns:a14="http://schemas.microsoft.com/office/drawing/2010/main" val="0"/>
              </a:ext>
            </a:extLst>
          </a:blip>
          <a:srcRect t="40149" b="19701"/>
          <a:stretch/>
        </p:blipFill>
        <p:spPr>
          <a:xfrm>
            <a:off x="359078" y="2412999"/>
            <a:ext cx="11473844" cy="3224675"/>
          </a:xfrm>
          <a:prstGeom prst="rect">
            <a:avLst/>
          </a:prstGeom>
        </p:spPr>
      </p:pic>
      <p:sp>
        <p:nvSpPr>
          <p:cNvPr id="3" name="TextBox 2">
            <a:extLst>
              <a:ext uri="{FF2B5EF4-FFF2-40B4-BE49-F238E27FC236}">
                <a16:creationId xmlns:a16="http://schemas.microsoft.com/office/drawing/2014/main" id="{06F0EC39-83A7-D893-FD9B-2C94B1C2F5AD}"/>
              </a:ext>
            </a:extLst>
          </p:cNvPr>
          <p:cNvSpPr txBox="1"/>
          <p:nvPr/>
        </p:nvSpPr>
        <p:spPr>
          <a:xfrm>
            <a:off x="2239618" y="2610678"/>
            <a:ext cx="694421" cy="353943"/>
          </a:xfrm>
          <a:prstGeom prst="rect">
            <a:avLst/>
          </a:prstGeom>
          <a:noFill/>
        </p:spPr>
        <p:txBody>
          <a:bodyPr wrap="none" rtlCol="0">
            <a:spAutoFit/>
          </a:bodyPr>
          <a:lstStyle/>
          <a:p>
            <a:r>
              <a:rPr lang="en-US" sz="1700" b="1" dirty="0">
                <a:latin typeface=""/>
              </a:rPr>
              <a:t>/GTP</a:t>
            </a:r>
          </a:p>
        </p:txBody>
      </p:sp>
      <p:sp>
        <p:nvSpPr>
          <p:cNvPr id="4" name="TextBox 3">
            <a:extLst>
              <a:ext uri="{FF2B5EF4-FFF2-40B4-BE49-F238E27FC236}">
                <a16:creationId xmlns:a16="http://schemas.microsoft.com/office/drawing/2014/main" id="{91E13268-8798-7034-1990-A32CBFA700B9}"/>
              </a:ext>
            </a:extLst>
          </p:cNvPr>
          <p:cNvSpPr txBox="1"/>
          <p:nvPr/>
        </p:nvSpPr>
        <p:spPr>
          <a:xfrm>
            <a:off x="9110872" y="2650434"/>
            <a:ext cx="1080745" cy="353943"/>
          </a:xfrm>
          <a:prstGeom prst="rect">
            <a:avLst/>
          </a:prstGeom>
          <a:noFill/>
        </p:spPr>
        <p:txBody>
          <a:bodyPr wrap="none" rtlCol="0">
            <a:spAutoFit/>
          </a:bodyPr>
          <a:lstStyle/>
          <a:p>
            <a:r>
              <a:rPr lang="en-US" sz="1700" b="1" dirty="0">
                <a:latin typeface=""/>
              </a:rPr>
              <a:t>/</a:t>
            </a:r>
            <a:r>
              <a:rPr lang="en-US" sz="1700" b="1" dirty="0" err="1">
                <a:latin typeface=""/>
              </a:rPr>
              <a:t>pppGpp</a:t>
            </a:r>
            <a:endParaRPr lang="en-US" sz="1700" b="1" dirty="0">
              <a:latin typeface=""/>
            </a:endParaRPr>
          </a:p>
        </p:txBody>
      </p:sp>
      <p:sp>
        <p:nvSpPr>
          <p:cNvPr id="5" name="TextBox 4">
            <a:extLst>
              <a:ext uri="{FF2B5EF4-FFF2-40B4-BE49-F238E27FC236}">
                <a16:creationId xmlns:a16="http://schemas.microsoft.com/office/drawing/2014/main" id="{11346F47-C046-BB77-7D35-8E785A34ADD3}"/>
              </a:ext>
            </a:extLst>
          </p:cNvPr>
          <p:cNvSpPr txBox="1"/>
          <p:nvPr/>
        </p:nvSpPr>
        <p:spPr>
          <a:xfrm>
            <a:off x="8438119" y="2642739"/>
            <a:ext cx="1223412" cy="369332"/>
          </a:xfrm>
          <a:prstGeom prst="rect">
            <a:avLst/>
          </a:prstGeom>
          <a:solidFill>
            <a:schemeClr val="bg1"/>
          </a:solidFill>
        </p:spPr>
        <p:txBody>
          <a:bodyPr wrap="none" rtlCol="0">
            <a:spAutoFit/>
          </a:bodyPr>
          <a:lstStyle/>
          <a:p>
            <a:r>
              <a:rPr lang="en-US" b="1" dirty="0">
                <a:latin typeface=""/>
              </a:rPr>
              <a:t>(p)ppGpp</a:t>
            </a:r>
          </a:p>
        </p:txBody>
      </p:sp>
    </p:spTree>
    <p:extLst>
      <p:ext uri="{BB962C8B-B14F-4D97-AF65-F5344CB8AC3E}">
        <p14:creationId xmlns:p14="http://schemas.microsoft.com/office/powerpoint/2010/main" val="280139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7399-9C25-4DC7-A309-A8760C16F8D9}"/>
              </a:ext>
            </a:extLst>
          </p:cNvPr>
          <p:cNvSpPr>
            <a:spLocks noGrp="1"/>
          </p:cNvSpPr>
          <p:nvPr>
            <p:ph type="title"/>
          </p:nvPr>
        </p:nvSpPr>
        <p:spPr/>
        <p:txBody>
          <a:bodyPr/>
          <a:lstStyle/>
          <a:p>
            <a:r>
              <a:rPr lang="en-US" dirty="0"/>
              <a:t>Measuring protein synthesis in </a:t>
            </a:r>
            <a:r>
              <a:rPr lang="en-US" i="1" dirty="0"/>
              <a:t>B. subtilis</a:t>
            </a:r>
            <a:r>
              <a:rPr lang="en-US" dirty="0"/>
              <a:t> via OPP labeling</a:t>
            </a:r>
          </a:p>
        </p:txBody>
      </p:sp>
      <p:pic>
        <p:nvPicPr>
          <p:cNvPr id="5" name="Content Placeholder 4">
            <a:extLst>
              <a:ext uri="{FF2B5EF4-FFF2-40B4-BE49-F238E27FC236}">
                <a16:creationId xmlns:a16="http://schemas.microsoft.com/office/drawing/2014/main" id="{C1229BC2-7860-44CA-A497-778169746C8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b="-61"/>
          <a:stretch/>
        </p:blipFill>
        <p:spPr>
          <a:xfrm>
            <a:off x="3922033" y="1154942"/>
            <a:ext cx="4347934" cy="5579947"/>
          </a:xfrm>
        </p:spPr>
      </p:pic>
      <p:sp>
        <p:nvSpPr>
          <p:cNvPr id="6" name="TextBox 5">
            <a:extLst>
              <a:ext uri="{FF2B5EF4-FFF2-40B4-BE49-F238E27FC236}">
                <a16:creationId xmlns:a16="http://schemas.microsoft.com/office/drawing/2014/main" id="{D1E57926-D547-459B-99E5-C7A32042069E}"/>
              </a:ext>
            </a:extLst>
          </p:cNvPr>
          <p:cNvSpPr txBox="1"/>
          <p:nvPr/>
        </p:nvSpPr>
        <p:spPr>
          <a:xfrm>
            <a:off x="8615083" y="6611779"/>
            <a:ext cx="3576917" cy="246221"/>
          </a:xfrm>
          <a:prstGeom prst="rect">
            <a:avLst/>
          </a:prstGeom>
          <a:noFill/>
        </p:spPr>
        <p:txBody>
          <a:bodyPr wrap="square" rtlCol="0">
            <a:spAutoFit/>
          </a:bodyPr>
          <a:lstStyle/>
          <a:p>
            <a:pPr algn="r"/>
            <a:r>
              <a:rPr lang="en-US" sz="1000" dirty="0"/>
              <a:t>Diez, S, </a:t>
            </a:r>
            <a:r>
              <a:rPr lang="en-US" sz="1000" i="1" dirty="0"/>
              <a:t>et al</a:t>
            </a:r>
            <a:r>
              <a:rPr lang="en-US" sz="1000" dirty="0"/>
              <a:t>. </a:t>
            </a:r>
            <a:r>
              <a:rPr lang="en-US" sz="1000" i="1" dirty="0"/>
              <a:t>PNAS</a:t>
            </a:r>
            <a:r>
              <a:rPr lang="en-US" sz="1000" dirty="0"/>
              <a:t>, </a:t>
            </a:r>
            <a:r>
              <a:rPr lang="en-US" sz="1000" b="1" dirty="0"/>
              <a:t>2020</a:t>
            </a:r>
            <a:r>
              <a:rPr lang="en-US" sz="1000" dirty="0"/>
              <a:t>.</a:t>
            </a:r>
          </a:p>
        </p:txBody>
      </p:sp>
      <p:sp>
        <p:nvSpPr>
          <p:cNvPr id="3" name="Rectangle 2">
            <a:extLst>
              <a:ext uri="{FF2B5EF4-FFF2-40B4-BE49-F238E27FC236}">
                <a16:creationId xmlns:a16="http://schemas.microsoft.com/office/drawing/2014/main" id="{D441A937-B5B9-5047-052B-41A3E8F5B526}"/>
              </a:ext>
            </a:extLst>
          </p:cNvPr>
          <p:cNvSpPr/>
          <p:nvPr/>
        </p:nvSpPr>
        <p:spPr>
          <a:xfrm>
            <a:off x="9164425" y="5366941"/>
            <a:ext cx="228600" cy="228600"/>
          </a:xfrm>
          <a:prstGeom prst="rect">
            <a:avLst/>
          </a:prstGeom>
          <a:solidFill>
            <a:srgbClr val="867D7E"/>
          </a:solidFill>
          <a:ln>
            <a:solidFill>
              <a:srgbClr val="867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ABED-117C-B2B5-B531-593AC297B28D}"/>
              </a:ext>
            </a:extLst>
          </p:cNvPr>
          <p:cNvSpPr/>
          <p:nvPr/>
        </p:nvSpPr>
        <p:spPr>
          <a:xfrm>
            <a:off x="9164425" y="5902751"/>
            <a:ext cx="228600" cy="228600"/>
          </a:xfrm>
          <a:prstGeom prst="rect">
            <a:avLst/>
          </a:prstGeom>
          <a:solidFill>
            <a:srgbClr val="26A9E3"/>
          </a:solidFill>
          <a:ln>
            <a:solidFill>
              <a:srgbClr val="26A9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903D03-708E-D977-8814-D5D96333671B}"/>
              </a:ext>
            </a:extLst>
          </p:cNvPr>
          <p:cNvSpPr txBox="1"/>
          <p:nvPr/>
        </p:nvSpPr>
        <p:spPr>
          <a:xfrm>
            <a:off x="9443301" y="5366941"/>
            <a:ext cx="1875934" cy="261610"/>
          </a:xfrm>
          <a:prstGeom prst="rect">
            <a:avLst/>
          </a:prstGeom>
          <a:noFill/>
        </p:spPr>
        <p:txBody>
          <a:bodyPr wrap="square" rtlCol="0">
            <a:spAutoFit/>
          </a:bodyPr>
          <a:lstStyle/>
          <a:p>
            <a:r>
              <a:rPr lang="en-US" sz="1100" dirty="0"/>
              <a:t>WT OPP fluorescence</a:t>
            </a:r>
          </a:p>
        </p:txBody>
      </p:sp>
      <p:sp>
        <p:nvSpPr>
          <p:cNvPr id="8" name="TextBox 7">
            <a:extLst>
              <a:ext uri="{FF2B5EF4-FFF2-40B4-BE49-F238E27FC236}">
                <a16:creationId xmlns:a16="http://schemas.microsoft.com/office/drawing/2014/main" id="{2608E66E-331D-AAC2-242C-986F6BF9D03B}"/>
              </a:ext>
            </a:extLst>
          </p:cNvPr>
          <p:cNvSpPr txBox="1"/>
          <p:nvPr/>
        </p:nvSpPr>
        <p:spPr>
          <a:xfrm>
            <a:off x="9420785" y="5902751"/>
            <a:ext cx="2127050" cy="261610"/>
          </a:xfrm>
          <a:prstGeom prst="rect">
            <a:avLst/>
          </a:prstGeom>
          <a:noFill/>
        </p:spPr>
        <p:txBody>
          <a:bodyPr wrap="square" rtlCol="0">
            <a:spAutoFit/>
          </a:bodyPr>
          <a:lstStyle/>
          <a:p>
            <a:r>
              <a:rPr lang="en-US" sz="1100" dirty="0"/>
              <a:t>(p)ppGpp</a:t>
            </a:r>
            <a:r>
              <a:rPr lang="en-US" sz="1100" baseline="30000" dirty="0"/>
              <a:t>0</a:t>
            </a:r>
            <a:r>
              <a:rPr lang="en-US" sz="1100" dirty="0"/>
              <a:t> OPP fluorescence</a:t>
            </a:r>
          </a:p>
        </p:txBody>
      </p:sp>
    </p:spTree>
    <p:extLst>
      <p:ext uri="{BB962C8B-B14F-4D97-AF65-F5344CB8AC3E}">
        <p14:creationId xmlns:p14="http://schemas.microsoft.com/office/powerpoint/2010/main" val="18415493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CFBB9-6DA8-D691-4921-170A99C67DF3}"/>
              </a:ext>
            </a:extLst>
          </p:cNvPr>
          <p:cNvSpPr>
            <a:spLocks noGrp="1"/>
          </p:cNvSpPr>
          <p:nvPr>
            <p:ph type="title"/>
          </p:nvPr>
        </p:nvSpPr>
        <p:spPr/>
        <p:txBody>
          <a:bodyPr/>
          <a:lstStyle/>
          <a:p>
            <a:r>
              <a:rPr lang="en-US" dirty="0"/>
              <a:t>Biochemical validation of luciferase dynamics</a:t>
            </a:r>
          </a:p>
        </p:txBody>
      </p:sp>
      <p:pic>
        <p:nvPicPr>
          <p:cNvPr id="9" name="Content Placeholder 8">
            <a:extLst>
              <a:ext uri="{FF2B5EF4-FFF2-40B4-BE49-F238E27FC236}">
                <a16:creationId xmlns:a16="http://schemas.microsoft.com/office/drawing/2014/main" id="{B8EF2F0B-22D6-74EE-B94F-F7A6E2CB88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3187" y="1343025"/>
            <a:ext cx="6905625" cy="4833938"/>
          </a:xfrm>
          <a:prstGeom prst="rect">
            <a:avLst/>
          </a:prstGeom>
        </p:spPr>
      </p:pic>
    </p:spTree>
    <p:extLst>
      <p:ext uri="{BB962C8B-B14F-4D97-AF65-F5344CB8AC3E}">
        <p14:creationId xmlns:p14="http://schemas.microsoft.com/office/powerpoint/2010/main" val="901936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F5C8-582E-D153-541D-BFF62F9A80C2}"/>
              </a:ext>
            </a:extLst>
          </p:cNvPr>
          <p:cNvSpPr>
            <a:spLocks noGrp="1"/>
          </p:cNvSpPr>
          <p:nvPr>
            <p:ph type="title"/>
          </p:nvPr>
        </p:nvSpPr>
        <p:spPr/>
        <p:txBody>
          <a:bodyPr/>
          <a:lstStyle/>
          <a:p>
            <a:r>
              <a:rPr lang="en-US" dirty="0"/>
              <a:t>RelA catalytic cycle</a:t>
            </a:r>
          </a:p>
        </p:txBody>
      </p:sp>
      <p:pic>
        <p:nvPicPr>
          <p:cNvPr id="5" name="Content Placeholder 6">
            <a:extLst>
              <a:ext uri="{FF2B5EF4-FFF2-40B4-BE49-F238E27FC236}">
                <a16:creationId xmlns:a16="http://schemas.microsoft.com/office/drawing/2014/main" id="{93149148-1E99-ED46-A953-FA8B1F43A67B}"/>
              </a:ext>
            </a:extLst>
          </p:cNvPr>
          <p:cNvPicPr>
            <a:picLocks noChangeAspect="1"/>
          </p:cNvPicPr>
          <p:nvPr/>
        </p:nvPicPr>
        <p:blipFill rotWithShape="1">
          <a:blip r:embed="rId2">
            <a:extLst>
              <a:ext uri="{28A0092B-C50C-407E-A947-70E740481C1C}">
                <a14:useLocalDpi xmlns:a14="http://schemas.microsoft.com/office/drawing/2010/main" val="0"/>
              </a:ext>
            </a:extLst>
          </a:blip>
          <a:srcRect t="14594" b="28491"/>
          <a:stretch/>
        </p:blipFill>
        <p:spPr>
          <a:xfrm>
            <a:off x="675588" y="1269498"/>
            <a:ext cx="10840825" cy="4319004"/>
          </a:xfrm>
          <a:prstGeom prst="rect">
            <a:avLst/>
          </a:prstGeom>
        </p:spPr>
      </p:pic>
      <p:sp>
        <p:nvSpPr>
          <p:cNvPr id="9" name="TextBox 8">
            <a:extLst>
              <a:ext uri="{FF2B5EF4-FFF2-40B4-BE49-F238E27FC236}">
                <a16:creationId xmlns:a16="http://schemas.microsoft.com/office/drawing/2014/main" id="{2045E347-C991-0218-61AD-FFE25DE4E81D}"/>
              </a:ext>
            </a:extLst>
          </p:cNvPr>
          <p:cNvSpPr txBox="1"/>
          <p:nvPr/>
        </p:nvSpPr>
        <p:spPr>
          <a:xfrm>
            <a:off x="8615083" y="6611779"/>
            <a:ext cx="3576917" cy="246221"/>
          </a:xfrm>
          <a:prstGeom prst="rect">
            <a:avLst/>
          </a:prstGeom>
          <a:noFill/>
        </p:spPr>
        <p:txBody>
          <a:bodyPr wrap="square" rtlCol="0">
            <a:spAutoFit/>
          </a:bodyPr>
          <a:lstStyle/>
          <a:p>
            <a:pPr algn="r"/>
            <a:r>
              <a:rPr lang="en-US" sz="1000" dirty="0"/>
              <a:t>Created with BioRender.com</a:t>
            </a:r>
          </a:p>
        </p:txBody>
      </p:sp>
    </p:spTree>
    <p:extLst>
      <p:ext uri="{BB962C8B-B14F-4D97-AF65-F5344CB8AC3E}">
        <p14:creationId xmlns:p14="http://schemas.microsoft.com/office/powerpoint/2010/main" val="8485563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8BA8-5DAB-1673-E6DA-6309052C113B}"/>
              </a:ext>
            </a:extLst>
          </p:cNvPr>
          <p:cNvSpPr>
            <a:spLocks noGrp="1"/>
          </p:cNvSpPr>
          <p:nvPr>
            <p:ph type="title"/>
          </p:nvPr>
        </p:nvSpPr>
        <p:spPr/>
        <p:txBody>
          <a:bodyPr/>
          <a:lstStyle/>
          <a:p>
            <a:r>
              <a:rPr lang="en-US" dirty="0"/>
              <a:t>Hydrolase activity essential in </a:t>
            </a:r>
            <a:r>
              <a:rPr lang="en-US" i="1" dirty="0"/>
              <a:t>B. subtilis</a:t>
            </a:r>
            <a:endParaRPr lang="en-US" dirty="0"/>
          </a:p>
        </p:txBody>
      </p:sp>
      <p:pic>
        <p:nvPicPr>
          <p:cNvPr id="5" name="Content Placeholder 4">
            <a:extLst>
              <a:ext uri="{FF2B5EF4-FFF2-40B4-BE49-F238E27FC236}">
                <a16:creationId xmlns:a16="http://schemas.microsoft.com/office/drawing/2014/main" id="{91EA3E82-598A-F7DF-120E-764920CF8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517" y="144261"/>
            <a:ext cx="9384965" cy="6569477"/>
          </a:xfrm>
        </p:spPr>
      </p:pic>
    </p:spTree>
    <p:extLst>
      <p:ext uri="{BB962C8B-B14F-4D97-AF65-F5344CB8AC3E}">
        <p14:creationId xmlns:p14="http://schemas.microsoft.com/office/powerpoint/2010/main" val="20753596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ADD3-39AE-422A-5DE9-130BAD64BB2F}"/>
              </a:ext>
            </a:extLst>
          </p:cNvPr>
          <p:cNvSpPr>
            <a:spLocks noGrp="1"/>
          </p:cNvSpPr>
          <p:nvPr>
            <p:ph type="title"/>
          </p:nvPr>
        </p:nvSpPr>
        <p:spPr/>
        <p:txBody>
          <a:bodyPr/>
          <a:lstStyle/>
          <a:p>
            <a:r>
              <a:rPr lang="en-US" dirty="0"/>
              <a:t>Increased antibiotic tolerance in high nucleotide synthetase cells</a:t>
            </a:r>
          </a:p>
        </p:txBody>
      </p:sp>
      <p:pic>
        <p:nvPicPr>
          <p:cNvPr id="5" name="Content Placeholder 4">
            <a:extLst>
              <a:ext uri="{FF2B5EF4-FFF2-40B4-BE49-F238E27FC236}">
                <a16:creationId xmlns:a16="http://schemas.microsoft.com/office/drawing/2014/main" id="{A9DA1BD8-D89C-C2DF-042F-96D1814A64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347" t="48662"/>
          <a:stretch/>
        </p:blipFill>
        <p:spPr>
          <a:xfrm>
            <a:off x="2630078" y="4277958"/>
            <a:ext cx="6402025" cy="2481656"/>
          </a:xfrm>
        </p:spPr>
      </p:pic>
      <p:pic>
        <p:nvPicPr>
          <p:cNvPr id="7" name="Picture 6">
            <a:extLst>
              <a:ext uri="{FF2B5EF4-FFF2-40B4-BE49-F238E27FC236}">
                <a16:creationId xmlns:a16="http://schemas.microsoft.com/office/drawing/2014/main" id="{CCA51D59-9AE7-3A25-7D28-07516E6A992F}"/>
              </a:ext>
            </a:extLst>
          </p:cNvPr>
          <p:cNvPicPr>
            <a:picLocks noChangeAspect="1"/>
          </p:cNvPicPr>
          <p:nvPr/>
        </p:nvPicPr>
        <p:blipFill rotWithShape="1">
          <a:blip r:embed="rId4">
            <a:extLst>
              <a:ext uri="{28A0092B-C50C-407E-A947-70E740481C1C}">
                <a14:useLocalDpi xmlns:a14="http://schemas.microsoft.com/office/drawing/2010/main" val="0"/>
              </a:ext>
            </a:extLst>
          </a:blip>
          <a:srcRect r="47490" b="55996"/>
          <a:stretch/>
        </p:blipFill>
        <p:spPr>
          <a:xfrm>
            <a:off x="2413262" y="1249007"/>
            <a:ext cx="6402025" cy="2957739"/>
          </a:xfrm>
          <a:prstGeom prst="rect">
            <a:avLst/>
          </a:prstGeom>
        </p:spPr>
      </p:pic>
      <p:sp>
        <p:nvSpPr>
          <p:cNvPr id="8" name="TextBox 7">
            <a:extLst>
              <a:ext uri="{FF2B5EF4-FFF2-40B4-BE49-F238E27FC236}">
                <a16:creationId xmlns:a16="http://schemas.microsoft.com/office/drawing/2014/main" id="{9CCD8F34-4538-EC8B-6D4C-55BEA061D6F1}"/>
              </a:ext>
            </a:extLst>
          </p:cNvPr>
          <p:cNvSpPr txBox="1"/>
          <p:nvPr/>
        </p:nvSpPr>
        <p:spPr>
          <a:xfrm>
            <a:off x="8615083" y="6611779"/>
            <a:ext cx="3576917" cy="246221"/>
          </a:xfrm>
          <a:prstGeom prst="rect">
            <a:avLst/>
          </a:prstGeom>
          <a:noFill/>
        </p:spPr>
        <p:txBody>
          <a:bodyPr wrap="square" rtlCol="0">
            <a:spAutoFit/>
          </a:bodyPr>
          <a:lstStyle/>
          <a:p>
            <a:pPr algn="r"/>
            <a:r>
              <a:rPr lang="en-US" sz="1000" dirty="0"/>
              <a:t>Libby, E, </a:t>
            </a:r>
            <a:r>
              <a:rPr lang="en-US" sz="1000" i="1" dirty="0"/>
              <a:t>et al. Nature Communications,</a:t>
            </a:r>
            <a:r>
              <a:rPr lang="en-US" sz="1000" dirty="0"/>
              <a:t> </a:t>
            </a:r>
            <a:r>
              <a:rPr lang="en-US" sz="1000" b="1" dirty="0"/>
              <a:t>2019</a:t>
            </a:r>
            <a:r>
              <a:rPr lang="en-US" sz="1000" dirty="0"/>
              <a:t>.</a:t>
            </a:r>
          </a:p>
        </p:txBody>
      </p:sp>
      <p:sp>
        <p:nvSpPr>
          <p:cNvPr id="3" name="Rectangle 2">
            <a:extLst>
              <a:ext uri="{FF2B5EF4-FFF2-40B4-BE49-F238E27FC236}">
                <a16:creationId xmlns:a16="http://schemas.microsoft.com/office/drawing/2014/main" id="{AAE48220-797F-20F1-F79F-F811A7C11344}"/>
              </a:ext>
            </a:extLst>
          </p:cNvPr>
          <p:cNvSpPr/>
          <p:nvPr/>
        </p:nvSpPr>
        <p:spPr>
          <a:xfrm>
            <a:off x="6517129" y="4378581"/>
            <a:ext cx="2729948" cy="2310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39D274F-FC30-E9E2-EAD3-5B86B508CAD2}"/>
              </a:ext>
            </a:extLst>
          </p:cNvPr>
          <p:cNvGrpSpPr/>
          <p:nvPr/>
        </p:nvGrpSpPr>
        <p:grpSpPr>
          <a:xfrm>
            <a:off x="33472" y="808904"/>
            <a:ext cx="2379789" cy="762529"/>
            <a:chOff x="3676648" y="2364967"/>
            <a:chExt cx="4273224" cy="1369220"/>
          </a:xfrm>
        </p:grpSpPr>
        <p:sp>
          <p:nvSpPr>
            <p:cNvPr id="6" name="Text Box 1">
              <a:extLst>
                <a:ext uri="{FF2B5EF4-FFF2-40B4-BE49-F238E27FC236}">
                  <a16:creationId xmlns:a16="http://schemas.microsoft.com/office/drawing/2014/main" id="{DF1D9151-E990-EC87-41AD-BD514FD4DCB3}"/>
                </a:ext>
              </a:extLst>
            </p:cNvPr>
            <p:cNvSpPr txBox="1">
              <a:spLocks/>
            </p:cNvSpPr>
            <p:nvPr/>
          </p:nvSpPr>
          <p:spPr bwMode="auto">
            <a:xfrm>
              <a:off x="3980939" y="2781799"/>
              <a:ext cx="900940" cy="57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400" b="1" dirty="0" err="1">
                  <a:solidFill>
                    <a:srgbClr val="000000"/>
                  </a:solidFill>
                </a:rPr>
                <a:t>P</a:t>
              </a:r>
              <a:r>
                <a:rPr lang="en-US" altLang="en-US" sz="1400" b="1" baseline="-6000" dirty="0" err="1">
                  <a:solidFill>
                    <a:srgbClr val="000000"/>
                  </a:solidFill>
                </a:rPr>
                <a:t>sasA</a:t>
              </a:r>
              <a:endParaRPr lang="en-US" altLang="en-US" sz="1400" b="1" dirty="0">
                <a:solidFill>
                  <a:srgbClr val="000000"/>
                </a:solidFill>
              </a:endParaRPr>
            </a:p>
          </p:txBody>
        </p:sp>
        <p:sp>
          <p:nvSpPr>
            <p:cNvPr id="9" name="Rectangle 2">
              <a:extLst>
                <a:ext uri="{FF2B5EF4-FFF2-40B4-BE49-F238E27FC236}">
                  <a16:creationId xmlns:a16="http://schemas.microsoft.com/office/drawing/2014/main" id="{71417B45-E29D-DD7D-F7BF-456329C67EFD}"/>
                </a:ext>
              </a:extLst>
            </p:cNvPr>
            <p:cNvSpPr>
              <a:spLocks/>
            </p:cNvSpPr>
            <p:nvPr/>
          </p:nvSpPr>
          <p:spPr bwMode="auto">
            <a:xfrm>
              <a:off x="5424488" y="3246363"/>
              <a:ext cx="1635125" cy="463550"/>
            </a:xfrm>
            <a:prstGeom prst="rect">
              <a:avLst/>
            </a:prstGeom>
            <a:solidFill>
              <a:srgbClr val="00D2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400" dirty="0">
                <a:solidFill>
                  <a:srgbClr val="FFFFFF"/>
                </a:solidFill>
                <a:latin typeface="Helvetica Neue Medium" charset="0"/>
                <a:ea typeface="Helvetica Neue Medium" charset="0"/>
                <a:cs typeface="Helvetica Neue Medium" charset="0"/>
                <a:sym typeface="Helvetica Neue Medium" charset="0"/>
              </a:endParaRPr>
            </a:p>
          </p:txBody>
        </p:sp>
        <p:sp>
          <p:nvSpPr>
            <p:cNvPr id="10" name="Text Box 3">
              <a:extLst>
                <a:ext uri="{FF2B5EF4-FFF2-40B4-BE49-F238E27FC236}">
                  <a16:creationId xmlns:a16="http://schemas.microsoft.com/office/drawing/2014/main" id="{234A37F5-E982-7B50-E686-52D3E01B775F}"/>
                </a:ext>
              </a:extLst>
            </p:cNvPr>
            <p:cNvSpPr txBox="1">
              <a:spLocks/>
            </p:cNvSpPr>
            <p:nvPr/>
          </p:nvSpPr>
          <p:spPr bwMode="auto">
            <a:xfrm>
              <a:off x="5944136" y="3218378"/>
              <a:ext cx="595830" cy="515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200" b="1" i="1" dirty="0" err="1">
                  <a:solidFill>
                    <a:srgbClr val="000000"/>
                  </a:solidFill>
                </a:rPr>
                <a:t>yfp</a:t>
              </a:r>
              <a:endParaRPr lang="en-US" altLang="en-US" sz="1200" b="1" i="1" dirty="0">
                <a:solidFill>
                  <a:srgbClr val="000000"/>
                </a:solidFill>
              </a:endParaRPr>
            </a:p>
          </p:txBody>
        </p:sp>
        <p:sp>
          <p:nvSpPr>
            <p:cNvPr id="11" name="Line 4">
              <a:extLst>
                <a:ext uri="{FF2B5EF4-FFF2-40B4-BE49-F238E27FC236}">
                  <a16:creationId xmlns:a16="http://schemas.microsoft.com/office/drawing/2014/main" id="{B3A4A8FA-19AD-0BA9-A825-1D4A82733561}"/>
                </a:ext>
              </a:extLst>
            </p:cNvPr>
            <p:cNvSpPr>
              <a:spLocks noChangeShapeType="1"/>
            </p:cNvSpPr>
            <p:nvPr/>
          </p:nvSpPr>
          <p:spPr bwMode="auto">
            <a:xfrm>
              <a:off x="3676648" y="3697285"/>
              <a:ext cx="4273224" cy="4764"/>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400" dirty="0">
                <a:solidFill>
                  <a:srgbClr val="FFFFFF"/>
                </a:solidFill>
                <a:latin typeface="Helvetica Neue Medium" charset="0"/>
                <a:ea typeface="Helvetica Neue Medium" charset="0"/>
                <a:cs typeface="Helvetica Neue Medium" charset="0"/>
                <a:sym typeface="Helvetica Neue Medium" charset="0"/>
              </a:endParaRPr>
            </a:p>
          </p:txBody>
        </p:sp>
        <p:sp>
          <p:nvSpPr>
            <p:cNvPr id="12" name="Line 5">
              <a:extLst>
                <a:ext uri="{FF2B5EF4-FFF2-40B4-BE49-F238E27FC236}">
                  <a16:creationId xmlns:a16="http://schemas.microsoft.com/office/drawing/2014/main" id="{2F43DB2A-D87C-85CE-9A48-B5B549DF3026}"/>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400">
                <a:solidFill>
                  <a:srgbClr val="FFFFFF"/>
                </a:solidFill>
                <a:latin typeface="Helvetica Neue Medium" charset="0"/>
                <a:ea typeface="Helvetica Neue Medium" charset="0"/>
                <a:cs typeface="Helvetica Neue Medium" charset="0"/>
                <a:sym typeface="Helvetica Neue Medium" charset="0"/>
              </a:endParaRPr>
            </a:p>
          </p:txBody>
        </p:sp>
        <p:sp>
          <p:nvSpPr>
            <p:cNvPr id="13" name="Line 6">
              <a:extLst>
                <a:ext uri="{FF2B5EF4-FFF2-40B4-BE49-F238E27FC236}">
                  <a16:creationId xmlns:a16="http://schemas.microsoft.com/office/drawing/2014/main" id="{B0BB2952-C27F-39A7-A141-3939EAE9C888}"/>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400">
                <a:solidFill>
                  <a:srgbClr val="FFFFFF"/>
                </a:solidFill>
                <a:latin typeface="Helvetica Neue Medium" charset="0"/>
                <a:ea typeface="Helvetica Neue Medium" charset="0"/>
                <a:cs typeface="Helvetica Neue Medium" charset="0"/>
                <a:sym typeface="Helvetica Neue Medium" charset="0"/>
              </a:endParaRPr>
            </a:p>
          </p:txBody>
        </p:sp>
        <p:sp>
          <p:nvSpPr>
            <p:cNvPr id="15" name="Text Box 9">
              <a:extLst>
                <a:ext uri="{FF2B5EF4-FFF2-40B4-BE49-F238E27FC236}">
                  <a16:creationId xmlns:a16="http://schemas.microsoft.com/office/drawing/2014/main" id="{331C24D8-3C76-DD7E-76FA-246718F71CA2}"/>
                </a:ext>
              </a:extLst>
            </p:cNvPr>
            <p:cNvSpPr txBox="1">
              <a:spLocks/>
            </p:cNvSpPr>
            <p:nvPr/>
          </p:nvSpPr>
          <p:spPr bwMode="auto">
            <a:xfrm>
              <a:off x="5905501" y="2364967"/>
              <a:ext cx="184334" cy="488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100" b="1" dirty="0">
                <a:solidFill>
                  <a:srgbClr val="000000"/>
                </a:solidFill>
              </a:endParaRPr>
            </a:p>
          </p:txBody>
        </p:sp>
      </p:grpSp>
    </p:spTree>
    <p:extLst>
      <p:ext uri="{BB962C8B-B14F-4D97-AF65-F5344CB8AC3E}">
        <p14:creationId xmlns:p14="http://schemas.microsoft.com/office/powerpoint/2010/main" val="385678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C842-53A5-4356-C6ED-85990B0578F4}"/>
              </a:ext>
            </a:extLst>
          </p:cNvPr>
          <p:cNvSpPr>
            <a:spLocks noGrp="1"/>
          </p:cNvSpPr>
          <p:nvPr>
            <p:ph type="title"/>
          </p:nvPr>
        </p:nvSpPr>
        <p:spPr/>
        <p:txBody>
          <a:bodyPr>
            <a:normAutofit/>
          </a:bodyPr>
          <a:lstStyle/>
          <a:p>
            <a:r>
              <a:rPr lang="en-US" dirty="0"/>
              <a:t>Using RNA probes to assess heterogeneity of reporter transcripts</a:t>
            </a:r>
          </a:p>
        </p:txBody>
      </p:sp>
      <p:grpSp>
        <p:nvGrpSpPr>
          <p:cNvPr id="4" name="Group 3">
            <a:extLst>
              <a:ext uri="{FF2B5EF4-FFF2-40B4-BE49-F238E27FC236}">
                <a16:creationId xmlns:a16="http://schemas.microsoft.com/office/drawing/2014/main" id="{45E7DA25-27DD-BDAA-DF74-8406760F85DD}"/>
              </a:ext>
            </a:extLst>
          </p:cNvPr>
          <p:cNvGrpSpPr/>
          <p:nvPr/>
        </p:nvGrpSpPr>
        <p:grpSpPr>
          <a:xfrm>
            <a:off x="2231742" y="2453247"/>
            <a:ext cx="7728515" cy="2859874"/>
            <a:chOff x="3676650" y="2426956"/>
            <a:chExt cx="4895850" cy="1811669"/>
          </a:xfrm>
        </p:grpSpPr>
        <p:sp>
          <p:nvSpPr>
            <p:cNvPr id="5" name="Text Box 1">
              <a:extLst>
                <a:ext uri="{FF2B5EF4-FFF2-40B4-BE49-F238E27FC236}">
                  <a16:creationId xmlns:a16="http://schemas.microsoft.com/office/drawing/2014/main" id="{500A776F-31EE-48C8-505D-1CBF88CBE63C}"/>
                </a:ext>
              </a:extLst>
            </p:cNvPr>
            <p:cNvSpPr txBox="1">
              <a:spLocks/>
            </p:cNvSpPr>
            <p:nvPr/>
          </p:nvSpPr>
          <p:spPr bwMode="auto">
            <a:xfrm>
              <a:off x="3819525" y="2779713"/>
              <a:ext cx="1130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6" name="Rectangle 2">
              <a:extLst>
                <a:ext uri="{FF2B5EF4-FFF2-40B4-BE49-F238E27FC236}">
                  <a16:creationId xmlns:a16="http://schemas.microsoft.com/office/drawing/2014/main" id="{556B1416-F922-60DD-099E-07DCDF3931AD}"/>
                </a:ext>
              </a:extLst>
            </p:cNvPr>
            <p:cNvSpPr>
              <a:spLocks/>
            </p:cNvSpPr>
            <p:nvPr/>
          </p:nvSpPr>
          <p:spPr bwMode="auto">
            <a:xfrm>
              <a:off x="6856413" y="3211513"/>
              <a:ext cx="1635125" cy="463550"/>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7" name="Text Box 3">
              <a:extLst>
                <a:ext uri="{FF2B5EF4-FFF2-40B4-BE49-F238E27FC236}">
                  <a16:creationId xmlns:a16="http://schemas.microsoft.com/office/drawing/2014/main" id="{E1835A88-A641-44AB-95E8-50BA38B6A4BC}"/>
                </a:ext>
              </a:extLst>
            </p:cNvPr>
            <p:cNvSpPr txBox="1">
              <a:spLocks/>
            </p:cNvSpPr>
            <p:nvPr/>
          </p:nvSpPr>
          <p:spPr bwMode="auto">
            <a:xfrm>
              <a:off x="7183205" y="3344345"/>
              <a:ext cx="991064" cy="197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a:r>
                <a:rPr lang="en-US" altLang="en-US" sz="2000" b="1" i="1" dirty="0">
                  <a:solidFill>
                    <a:srgbClr val="000000"/>
                  </a:solidFill>
                </a:rPr>
                <a:t>firefly luciferase</a:t>
              </a:r>
            </a:p>
          </p:txBody>
        </p:sp>
        <p:sp>
          <p:nvSpPr>
            <p:cNvPr id="8" name="Line 4">
              <a:extLst>
                <a:ext uri="{FF2B5EF4-FFF2-40B4-BE49-F238E27FC236}">
                  <a16:creationId xmlns:a16="http://schemas.microsoft.com/office/drawing/2014/main" id="{8677AA6B-960A-452C-CA38-B15688453BE4}"/>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9" name="Line 5">
              <a:extLst>
                <a:ext uri="{FF2B5EF4-FFF2-40B4-BE49-F238E27FC236}">
                  <a16:creationId xmlns:a16="http://schemas.microsoft.com/office/drawing/2014/main" id="{60F2D873-4CA5-0592-07C5-7BEE20F90361}"/>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0" name="Line 6">
              <a:extLst>
                <a:ext uri="{FF2B5EF4-FFF2-40B4-BE49-F238E27FC236}">
                  <a16:creationId xmlns:a16="http://schemas.microsoft.com/office/drawing/2014/main" id="{CA978F6A-C266-5C45-E266-3E2E470D2856}"/>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pic>
          <p:nvPicPr>
            <p:cNvPr id="11" name="Picture 7">
              <a:extLst>
                <a:ext uri="{FF2B5EF4-FFF2-40B4-BE49-F238E27FC236}">
                  <a16:creationId xmlns:a16="http://schemas.microsoft.com/office/drawing/2014/main" id="{12A89293-2F29-2E53-C0CA-7457EE5CE55B}"/>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8">
              <a:extLst>
                <a:ext uri="{FF2B5EF4-FFF2-40B4-BE49-F238E27FC236}">
                  <a16:creationId xmlns:a16="http://schemas.microsoft.com/office/drawing/2014/main" id="{BB43369C-8069-828D-3A47-BCFF01291213}"/>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3" name="Text Box 9">
              <a:extLst>
                <a:ext uri="{FF2B5EF4-FFF2-40B4-BE49-F238E27FC236}">
                  <a16:creationId xmlns:a16="http://schemas.microsoft.com/office/drawing/2014/main" id="{BF6EFF0E-15FB-FA00-7C97-2272C9B9F938}"/>
                </a:ext>
              </a:extLst>
            </p:cNvPr>
            <p:cNvSpPr txBox="1">
              <a:spLocks/>
            </p:cNvSpPr>
            <p:nvPr/>
          </p:nvSpPr>
          <p:spPr bwMode="auto">
            <a:xfrm>
              <a:off x="5905500" y="2426956"/>
              <a:ext cx="1644681"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700" b="1" i="1" dirty="0">
                  <a:solidFill>
                    <a:srgbClr val="000000"/>
                  </a:solidFill>
                </a:rPr>
                <a:t>ilvE</a:t>
              </a:r>
              <a:r>
                <a:rPr lang="en-US" altLang="en-US" sz="1700" b="1" dirty="0">
                  <a:solidFill>
                    <a:srgbClr val="000000"/>
                  </a:solidFill>
                </a:rPr>
                <a:t> riboswitch</a:t>
              </a:r>
            </a:p>
          </p:txBody>
        </p:sp>
      </p:grpSp>
      <p:pic>
        <p:nvPicPr>
          <p:cNvPr id="15" name="Picture 14" descr="A screen shot of a device&#10;&#10;Description automatically generated">
            <a:extLst>
              <a:ext uri="{FF2B5EF4-FFF2-40B4-BE49-F238E27FC236}">
                <a16:creationId xmlns:a16="http://schemas.microsoft.com/office/drawing/2014/main" id="{F6C268E3-D71E-E5AD-4AA5-4DA33282335D}"/>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a:off x="7083763" y="3551645"/>
            <a:ext cx="906158" cy="191727"/>
          </a:xfrm>
          <a:prstGeom prst="rect">
            <a:avLst/>
          </a:prstGeom>
        </p:spPr>
      </p:pic>
      <p:pic>
        <p:nvPicPr>
          <p:cNvPr id="16" name="Picture 15" descr="A screen shot of a device&#10;&#10;Description automatically generated">
            <a:extLst>
              <a:ext uri="{FF2B5EF4-FFF2-40B4-BE49-F238E27FC236}">
                <a16:creationId xmlns:a16="http://schemas.microsoft.com/office/drawing/2014/main" id="{756EAD16-46C7-A67F-7538-952ED8DE91BC}"/>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a:off x="8097226" y="3556877"/>
            <a:ext cx="906158" cy="191727"/>
          </a:xfrm>
          <a:prstGeom prst="rect">
            <a:avLst/>
          </a:prstGeom>
        </p:spPr>
      </p:pic>
      <p:pic>
        <p:nvPicPr>
          <p:cNvPr id="17" name="Picture 16" descr="A screen shot of a device&#10;&#10;Description automatically generated">
            <a:extLst>
              <a:ext uri="{FF2B5EF4-FFF2-40B4-BE49-F238E27FC236}">
                <a16:creationId xmlns:a16="http://schemas.microsoft.com/office/drawing/2014/main" id="{BBCF5D03-0BE4-A6DA-B406-13F8A1D4AF7F}"/>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a:off x="9084665" y="3561277"/>
            <a:ext cx="906158" cy="191727"/>
          </a:xfrm>
          <a:prstGeom prst="rect">
            <a:avLst/>
          </a:prstGeom>
        </p:spPr>
      </p:pic>
      <p:pic>
        <p:nvPicPr>
          <p:cNvPr id="18" name="Picture 17" descr="A screen shot of a device&#10;&#10;Description automatically generated">
            <a:extLst>
              <a:ext uri="{FF2B5EF4-FFF2-40B4-BE49-F238E27FC236}">
                <a16:creationId xmlns:a16="http://schemas.microsoft.com/office/drawing/2014/main" id="{D8394587-C9B0-EB27-28B3-C6E7931E5709}"/>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rot="10800000">
            <a:off x="8703750" y="4433883"/>
            <a:ext cx="906158" cy="191727"/>
          </a:xfrm>
          <a:prstGeom prst="rect">
            <a:avLst/>
          </a:prstGeom>
        </p:spPr>
      </p:pic>
      <p:pic>
        <p:nvPicPr>
          <p:cNvPr id="19" name="Picture 18" descr="A screen shot of a device&#10;&#10;Description automatically generated">
            <a:extLst>
              <a:ext uri="{FF2B5EF4-FFF2-40B4-BE49-F238E27FC236}">
                <a16:creationId xmlns:a16="http://schemas.microsoft.com/office/drawing/2014/main" id="{6A5AA518-DF7E-D8DE-A691-E1355E0E5F09}"/>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rot="10800000">
            <a:off x="7575048" y="4426826"/>
            <a:ext cx="906158" cy="191727"/>
          </a:xfrm>
          <a:prstGeom prst="rect">
            <a:avLst/>
          </a:prstGeom>
        </p:spPr>
      </p:pic>
      <p:sp>
        <p:nvSpPr>
          <p:cNvPr id="14" name="Rectangle 13">
            <a:extLst>
              <a:ext uri="{FF2B5EF4-FFF2-40B4-BE49-F238E27FC236}">
                <a16:creationId xmlns:a16="http://schemas.microsoft.com/office/drawing/2014/main" id="{0574529C-C70B-E6F5-BF79-7B963AEBC0F0}"/>
              </a:ext>
            </a:extLst>
          </p:cNvPr>
          <p:cNvSpPr/>
          <p:nvPr/>
        </p:nvSpPr>
        <p:spPr>
          <a:xfrm>
            <a:off x="7251268" y="3691737"/>
            <a:ext cx="2581184" cy="731753"/>
          </a:xfrm>
          <a:prstGeom prst="rect">
            <a:avLst/>
          </a:prstGeom>
          <a:solidFill>
            <a:srgbClr val="00D200"/>
          </a:solidFill>
          <a:ln>
            <a:solidFill>
              <a:srgbClr val="00D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rPr>
              <a:t>gfp</a:t>
            </a:r>
            <a:endParaRPr lang="en-US" b="1" i="1" dirty="0">
              <a:solidFill>
                <a:schemeClr val="tx1"/>
              </a:solidFill>
            </a:endParaRPr>
          </a:p>
        </p:txBody>
      </p:sp>
    </p:spTree>
    <p:extLst>
      <p:ext uri="{BB962C8B-B14F-4D97-AF65-F5344CB8AC3E}">
        <p14:creationId xmlns:p14="http://schemas.microsoft.com/office/powerpoint/2010/main" val="14948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CBFE7933-EC52-4A97-0F4D-9FC46C354CF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2323"/>
          <a:stretch/>
        </p:blipFill>
        <p:spPr>
          <a:xfrm>
            <a:off x="1" y="1"/>
            <a:ext cx="5053914" cy="2169272"/>
          </a:xfrm>
        </p:spPr>
      </p:pic>
      <p:pic>
        <p:nvPicPr>
          <p:cNvPr id="1026" name="Picture 2" descr="figure 1">
            <a:extLst>
              <a:ext uri="{FF2B5EF4-FFF2-40B4-BE49-F238E27FC236}">
                <a16:creationId xmlns:a16="http://schemas.microsoft.com/office/drawing/2014/main" id="{0520F453-239A-73A4-1EE7-0D019B3860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1" r="5074" b="84717"/>
          <a:stretch/>
        </p:blipFill>
        <p:spPr bwMode="auto">
          <a:xfrm>
            <a:off x="277091" y="2656703"/>
            <a:ext cx="11637818" cy="234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162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297014-7AD0-59B4-5F7B-D4A5AE8001D4}"/>
              </a:ext>
            </a:extLst>
          </p:cNvPr>
          <p:cNvPicPr>
            <a:picLocks noChangeAspect="1"/>
          </p:cNvPicPr>
          <p:nvPr/>
        </p:nvPicPr>
        <p:blipFill>
          <a:blip r:embed="rId3"/>
          <a:stretch>
            <a:fillRect/>
          </a:stretch>
        </p:blipFill>
        <p:spPr>
          <a:xfrm>
            <a:off x="6978374" y="4289733"/>
            <a:ext cx="4680778" cy="2055133"/>
          </a:xfrm>
          <a:prstGeom prst="rect">
            <a:avLst/>
          </a:prstGeom>
        </p:spPr>
      </p:pic>
      <p:pic>
        <p:nvPicPr>
          <p:cNvPr id="9" name="Picture 8">
            <a:extLst>
              <a:ext uri="{FF2B5EF4-FFF2-40B4-BE49-F238E27FC236}">
                <a16:creationId xmlns:a16="http://schemas.microsoft.com/office/drawing/2014/main" id="{B897DDA7-35E2-7A58-850E-B8EDBBDD3D87}"/>
              </a:ext>
            </a:extLst>
          </p:cNvPr>
          <p:cNvPicPr>
            <a:picLocks noChangeAspect="1"/>
          </p:cNvPicPr>
          <p:nvPr/>
        </p:nvPicPr>
        <p:blipFill>
          <a:blip r:embed="rId4"/>
          <a:stretch>
            <a:fillRect/>
          </a:stretch>
        </p:blipFill>
        <p:spPr>
          <a:xfrm>
            <a:off x="7239552" y="2340467"/>
            <a:ext cx="4419600" cy="1215069"/>
          </a:xfrm>
          <a:prstGeom prst="rect">
            <a:avLst/>
          </a:prstGeom>
        </p:spPr>
      </p:pic>
      <p:pic>
        <p:nvPicPr>
          <p:cNvPr id="11" name="Picture 10">
            <a:extLst>
              <a:ext uri="{FF2B5EF4-FFF2-40B4-BE49-F238E27FC236}">
                <a16:creationId xmlns:a16="http://schemas.microsoft.com/office/drawing/2014/main" id="{95588A19-D258-D006-99CE-E16D0D596B19}"/>
              </a:ext>
            </a:extLst>
          </p:cNvPr>
          <p:cNvPicPr>
            <a:picLocks noChangeAspect="1"/>
          </p:cNvPicPr>
          <p:nvPr/>
        </p:nvPicPr>
        <p:blipFill>
          <a:blip r:embed="rId5"/>
          <a:stretch>
            <a:fillRect/>
          </a:stretch>
        </p:blipFill>
        <p:spPr>
          <a:xfrm>
            <a:off x="6089650" y="3422650"/>
            <a:ext cx="12700" cy="12700"/>
          </a:xfrm>
          <a:prstGeom prst="rect">
            <a:avLst/>
          </a:prstGeom>
        </p:spPr>
      </p:pic>
      <p:pic>
        <p:nvPicPr>
          <p:cNvPr id="13" name="Picture 12">
            <a:extLst>
              <a:ext uri="{FF2B5EF4-FFF2-40B4-BE49-F238E27FC236}">
                <a16:creationId xmlns:a16="http://schemas.microsoft.com/office/drawing/2014/main" id="{CCC5E436-4A54-167D-CB3E-0244405DFBCB}"/>
              </a:ext>
            </a:extLst>
          </p:cNvPr>
          <p:cNvPicPr>
            <a:picLocks noChangeAspect="1"/>
          </p:cNvPicPr>
          <p:nvPr/>
        </p:nvPicPr>
        <p:blipFill>
          <a:blip r:embed="rId6"/>
          <a:stretch>
            <a:fillRect/>
          </a:stretch>
        </p:blipFill>
        <p:spPr>
          <a:xfrm>
            <a:off x="5765800" y="3295650"/>
            <a:ext cx="660400" cy="266700"/>
          </a:xfrm>
          <a:prstGeom prst="rect">
            <a:avLst/>
          </a:prstGeom>
        </p:spPr>
      </p:pic>
      <p:pic>
        <p:nvPicPr>
          <p:cNvPr id="15" name="Picture 14">
            <a:extLst>
              <a:ext uri="{FF2B5EF4-FFF2-40B4-BE49-F238E27FC236}">
                <a16:creationId xmlns:a16="http://schemas.microsoft.com/office/drawing/2014/main" id="{01759376-E6ED-3392-B314-4F795A8378FB}"/>
              </a:ext>
            </a:extLst>
          </p:cNvPr>
          <p:cNvPicPr>
            <a:picLocks noChangeAspect="1"/>
          </p:cNvPicPr>
          <p:nvPr/>
        </p:nvPicPr>
        <p:blipFill>
          <a:blip r:embed="rId7"/>
          <a:stretch>
            <a:fillRect/>
          </a:stretch>
        </p:blipFill>
        <p:spPr>
          <a:xfrm>
            <a:off x="755344" y="3471135"/>
            <a:ext cx="5760831" cy="1036950"/>
          </a:xfrm>
          <a:prstGeom prst="rect">
            <a:avLst/>
          </a:prstGeom>
        </p:spPr>
      </p:pic>
      <p:pic>
        <p:nvPicPr>
          <p:cNvPr id="17" name="Picture 16">
            <a:extLst>
              <a:ext uri="{FF2B5EF4-FFF2-40B4-BE49-F238E27FC236}">
                <a16:creationId xmlns:a16="http://schemas.microsoft.com/office/drawing/2014/main" id="{7265C5F9-7F2E-6C66-1A41-886D26C744AE}"/>
              </a:ext>
            </a:extLst>
          </p:cNvPr>
          <p:cNvPicPr>
            <a:picLocks noChangeAspect="1"/>
          </p:cNvPicPr>
          <p:nvPr/>
        </p:nvPicPr>
        <p:blipFill>
          <a:blip r:embed="rId8"/>
          <a:stretch>
            <a:fillRect/>
          </a:stretch>
        </p:blipFill>
        <p:spPr>
          <a:xfrm>
            <a:off x="532848" y="5432916"/>
            <a:ext cx="5556802" cy="971512"/>
          </a:xfrm>
          <a:prstGeom prst="rect">
            <a:avLst/>
          </a:prstGeom>
        </p:spPr>
      </p:pic>
      <p:pic>
        <p:nvPicPr>
          <p:cNvPr id="19" name="Picture 18">
            <a:extLst>
              <a:ext uri="{FF2B5EF4-FFF2-40B4-BE49-F238E27FC236}">
                <a16:creationId xmlns:a16="http://schemas.microsoft.com/office/drawing/2014/main" id="{9B57BB45-A12E-EAB7-9281-223C74951F77}"/>
              </a:ext>
            </a:extLst>
          </p:cNvPr>
          <p:cNvPicPr>
            <a:picLocks noChangeAspect="1"/>
          </p:cNvPicPr>
          <p:nvPr/>
        </p:nvPicPr>
        <p:blipFill>
          <a:blip r:embed="rId9"/>
          <a:stretch>
            <a:fillRect/>
          </a:stretch>
        </p:blipFill>
        <p:spPr>
          <a:xfrm>
            <a:off x="768626" y="2059743"/>
            <a:ext cx="4183823" cy="973122"/>
          </a:xfrm>
          <a:prstGeom prst="rect">
            <a:avLst/>
          </a:prstGeom>
        </p:spPr>
      </p:pic>
      <p:sp>
        <p:nvSpPr>
          <p:cNvPr id="2" name="Title 1">
            <a:extLst>
              <a:ext uri="{FF2B5EF4-FFF2-40B4-BE49-F238E27FC236}">
                <a16:creationId xmlns:a16="http://schemas.microsoft.com/office/drawing/2014/main" id="{FC74CC49-E376-6C0C-361E-67C29C749A53}"/>
              </a:ext>
            </a:extLst>
          </p:cNvPr>
          <p:cNvSpPr>
            <a:spLocks noGrp="1"/>
          </p:cNvSpPr>
          <p:nvPr>
            <p:ph type="title"/>
          </p:nvPr>
        </p:nvSpPr>
        <p:spPr/>
        <p:txBody>
          <a:bodyPr/>
          <a:lstStyle/>
          <a:p>
            <a:r>
              <a:rPr lang="en-US" dirty="0" err="1"/>
              <a:t>ppGpp</a:t>
            </a:r>
            <a:r>
              <a:rPr lang="en-US" dirty="0"/>
              <a:t> contributes to antibiotic tolerance</a:t>
            </a:r>
          </a:p>
        </p:txBody>
      </p:sp>
    </p:spTree>
    <p:extLst>
      <p:ext uri="{BB962C8B-B14F-4D97-AF65-F5344CB8AC3E}">
        <p14:creationId xmlns:p14="http://schemas.microsoft.com/office/powerpoint/2010/main" val="1133655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86055-6D47-096D-9863-0510CD4177ED}"/>
              </a:ext>
            </a:extLst>
          </p:cNvPr>
          <p:cNvPicPr>
            <a:picLocks noChangeAspect="1"/>
          </p:cNvPicPr>
          <p:nvPr/>
        </p:nvPicPr>
        <p:blipFill>
          <a:blip r:embed="rId3"/>
          <a:stretch>
            <a:fillRect/>
          </a:stretch>
        </p:blipFill>
        <p:spPr>
          <a:xfrm>
            <a:off x="376857" y="5273855"/>
            <a:ext cx="5602632" cy="1464246"/>
          </a:xfrm>
          <a:prstGeom prst="rect">
            <a:avLst/>
          </a:prstGeom>
        </p:spPr>
      </p:pic>
      <p:pic>
        <p:nvPicPr>
          <p:cNvPr id="9" name="Picture 8">
            <a:extLst>
              <a:ext uri="{FF2B5EF4-FFF2-40B4-BE49-F238E27FC236}">
                <a16:creationId xmlns:a16="http://schemas.microsoft.com/office/drawing/2014/main" id="{5826CC91-EB1A-99E8-693E-0B9565CF1BDF}"/>
              </a:ext>
            </a:extLst>
          </p:cNvPr>
          <p:cNvPicPr>
            <a:picLocks noChangeAspect="1"/>
          </p:cNvPicPr>
          <p:nvPr/>
        </p:nvPicPr>
        <p:blipFill>
          <a:blip r:embed="rId4"/>
          <a:stretch>
            <a:fillRect/>
          </a:stretch>
        </p:blipFill>
        <p:spPr>
          <a:xfrm>
            <a:off x="5720524" y="1157653"/>
            <a:ext cx="5721350" cy="661162"/>
          </a:xfrm>
          <a:prstGeom prst="rect">
            <a:avLst/>
          </a:prstGeom>
        </p:spPr>
      </p:pic>
      <p:pic>
        <p:nvPicPr>
          <p:cNvPr id="11" name="Picture 10">
            <a:extLst>
              <a:ext uri="{FF2B5EF4-FFF2-40B4-BE49-F238E27FC236}">
                <a16:creationId xmlns:a16="http://schemas.microsoft.com/office/drawing/2014/main" id="{13C39B12-4B3D-3379-0929-92466AF000ED}"/>
              </a:ext>
            </a:extLst>
          </p:cNvPr>
          <p:cNvPicPr>
            <a:picLocks noChangeAspect="1"/>
          </p:cNvPicPr>
          <p:nvPr/>
        </p:nvPicPr>
        <p:blipFill>
          <a:blip r:embed="rId5"/>
          <a:stretch>
            <a:fillRect/>
          </a:stretch>
        </p:blipFill>
        <p:spPr>
          <a:xfrm>
            <a:off x="7180195" y="2054759"/>
            <a:ext cx="4502702" cy="996692"/>
          </a:xfrm>
          <a:prstGeom prst="rect">
            <a:avLst/>
          </a:prstGeom>
        </p:spPr>
      </p:pic>
      <p:pic>
        <p:nvPicPr>
          <p:cNvPr id="13" name="Picture 12">
            <a:extLst>
              <a:ext uri="{FF2B5EF4-FFF2-40B4-BE49-F238E27FC236}">
                <a16:creationId xmlns:a16="http://schemas.microsoft.com/office/drawing/2014/main" id="{876627C3-AEEB-6A79-C455-7A5C2CDC356B}"/>
              </a:ext>
            </a:extLst>
          </p:cNvPr>
          <p:cNvPicPr>
            <a:picLocks noChangeAspect="1"/>
          </p:cNvPicPr>
          <p:nvPr/>
        </p:nvPicPr>
        <p:blipFill>
          <a:blip r:embed="rId6"/>
          <a:stretch>
            <a:fillRect/>
          </a:stretch>
        </p:blipFill>
        <p:spPr>
          <a:xfrm>
            <a:off x="89730" y="2758263"/>
            <a:ext cx="6843368" cy="763403"/>
          </a:xfrm>
          <a:prstGeom prst="rect">
            <a:avLst/>
          </a:prstGeom>
        </p:spPr>
      </p:pic>
      <p:pic>
        <p:nvPicPr>
          <p:cNvPr id="15" name="Picture 14">
            <a:extLst>
              <a:ext uri="{FF2B5EF4-FFF2-40B4-BE49-F238E27FC236}">
                <a16:creationId xmlns:a16="http://schemas.microsoft.com/office/drawing/2014/main" id="{AA76E707-3DA9-4F69-DE13-B3E906D02F2F}"/>
              </a:ext>
            </a:extLst>
          </p:cNvPr>
          <p:cNvPicPr>
            <a:picLocks noChangeAspect="1"/>
          </p:cNvPicPr>
          <p:nvPr/>
        </p:nvPicPr>
        <p:blipFill>
          <a:blip r:embed="rId7"/>
          <a:stretch>
            <a:fillRect/>
          </a:stretch>
        </p:blipFill>
        <p:spPr>
          <a:xfrm>
            <a:off x="7180195" y="3564290"/>
            <a:ext cx="4473713" cy="572031"/>
          </a:xfrm>
          <a:prstGeom prst="rect">
            <a:avLst/>
          </a:prstGeom>
        </p:spPr>
      </p:pic>
      <p:pic>
        <p:nvPicPr>
          <p:cNvPr id="17" name="Picture 16">
            <a:extLst>
              <a:ext uri="{FF2B5EF4-FFF2-40B4-BE49-F238E27FC236}">
                <a16:creationId xmlns:a16="http://schemas.microsoft.com/office/drawing/2014/main" id="{FE45DE71-2C2C-88A2-389D-0C73880747AF}"/>
              </a:ext>
            </a:extLst>
          </p:cNvPr>
          <p:cNvPicPr>
            <a:picLocks noChangeAspect="1"/>
          </p:cNvPicPr>
          <p:nvPr/>
        </p:nvPicPr>
        <p:blipFill>
          <a:blip r:embed="rId8"/>
          <a:stretch>
            <a:fillRect/>
          </a:stretch>
        </p:blipFill>
        <p:spPr>
          <a:xfrm>
            <a:off x="194091" y="3568575"/>
            <a:ext cx="6634646" cy="1728428"/>
          </a:xfrm>
          <a:prstGeom prst="rect">
            <a:avLst/>
          </a:prstGeom>
        </p:spPr>
      </p:pic>
      <p:pic>
        <p:nvPicPr>
          <p:cNvPr id="19" name="Picture 18">
            <a:extLst>
              <a:ext uri="{FF2B5EF4-FFF2-40B4-BE49-F238E27FC236}">
                <a16:creationId xmlns:a16="http://schemas.microsoft.com/office/drawing/2014/main" id="{C8D9BE30-9270-644E-A419-1DFA69FFCA3B}"/>
              </a:ext>
            </a:extLst>
          </p:cNvPr>
          <p:cNvPicPr>
            <a:picLocks noChangeAspect="1"/>
          </p:cNvPicPr>
          <p:nvPr/>
        </p:nvPicPr>
        <p:blipFill>
          <a:blip r:embed="rId9"/>
          <a:stretch>
            <a:fillRect/>
          </a:stretch>
        </p:blipFill>
        <p:spPr>
          <a:xfrm>
            <a:off x="194091" y="1241025"/>
            <a:ext cx="5526433" cy="1331578"/>
          </a:xfrm>
          <a:prstGeom prst="rect">
            <a:avLst/>
          </a:prstGeom>
        </p:spPr>
      </p:pic>
      <p:pic>
        <p:nvPicPr>
          <p:cNvPr id="2" name="Picture 1">
            <a:extLst>
              <a:ext uri="{FF2B5EF4-FFF2-40B4-BE49-F238E27FC236}">
                <a16:creationId xmlns:a16="http://schemas.microsoft.com/office/drawing/2014/main" id="{8DE63210-711F-585F-3247-88692B6AB436}"/>
              </a:ext>
            </a:extLst>
          </p:cNvPr>
          <p:cNvPicPr>
            <a:picLocks noChangeAspect="1"/>
          </p:cNvPicPr>
          <p:nvPr/>
        </p:nvPicPr>
        <p:blipFill>
          <a:blip r:embed="rId10"/>
          <a:stretch>
            <a:fillRect/>
          </a:stretch>
        </p:blipFill>
        <p:spPr>
          <a:xfrm>
            <a:off x="6844366" y="4803241"/>
            <a:ext cx="4594580" cy="1680701"/>
          </a:xfrm>
          <a:prstGeom prst="rect">
            <a:avLst/>
          </a:prstGeom>
        </p:spPr>
      </p:pic>
      <p:sp>
        <p:nvSpPr>
          <p:cNvPr id="3" name="Title 2">
            <a:extLst>
              <a:ext uri="{FF2B5EF4-FFF2-40B4-BE49-F238E27FC236}">
                <a16:creationId xmlns:a16="http://schemas.microsoft.com/office/drawing/2014/main" id="{0C53312E-EF39-E28C-4B51-F6BDF0540EEE}"/>
              </a:ext>
            </a:extLst>
          </p:cNvPr>
          <p:cNvSpPr>
            <a:spLocks noGrp="1"/>
          </p:cNvSpPr>
          <p:nvPr>
            <p:ph type="title"/>
          </p:nvPr>
        </p:nvSpPr>
        <p:spPr/>
        <p:txBody>
          <a:bodyPr/>
          <a:lstStyle/>
          <a:p>
            <a:r>
              <a:rPr lang="en-US" dirty="0" err="1"/>
              <a:t>ppGpp</a:t>
            </a:r>
            <a:r>
              <a:rPr lang="en-US" dirty="0"/>
              <a:t> mediates pathogenesis and commensal survival in host</a:t>
            </a:r>
          </a:p>
        </p:txBody>
      </p:sp>
    </p:spTree>
    <p:extLst>
      <p:ext uri="{BB962C8B-B14F-4D97-AF65-F5344CB8AC3E}">
        <p14:creationId xmlns:p14="http://schemas.microsoft.com/office/powerpoint/2010/main" val="51288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A471-E5CF-781C-D18A-E307FE1415BE}"/>
              </a:ext>
            </a:extLst>
          </p:cNvPr>
          <p:cNvSpPr>
            <a:spLocks noGrp="1"/>
          </p:cNvSpPr>
          <p:nvPr>
            <p:ph type="title"/>
          </p:nvPr>
        </p:nvSpPr>
        <p:spPr/>
        <p:txBody>
          <a:bodyPr>
            <a:normAutofit/>
          </a:bodyPr>
          <a:lstStyle/>
          <a:p>
            <a:r>
              <a:rPr lang="en-US" dirty="0"/>
              <a:t>Identifying ppGpp synthetase inhibitors in high throughput screen</a:t>
            </a:r>
          </a:p>
        </p:txBody>
      </p:sp>
      <p:pic>
        <p:nvPicPr>
          <p:cNvPr id="6" name="Content Placeholder 5" descr="A black box with a white square and a white square with blue dots&#10;&#10;Description automatically generated">
            <a:extLst>
              <a:ext uri="{FF2B5EF4-FFF2-40B4-BE49-F238E27FC236}">
                <a16:creationId xmlns:a16="http://schemas.microsoft.com/office/drawing/2014/main" id="{44EBAEFC-5124-B788-536F-1FA2566D849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574" t="37636" r="19655" b="38719"/>
          <a:stretch/>
        </p:blipFill>
        <p:spPr>
          <a:xfrm>
            <a:off x="519094" y="2628859"/>
            <a:ext cx="6524589" cy="1806811"/>
          </a:xfrm>
        </p:spPr>
      </p:pic>
      <p:sp>
        <p:nvSpPr>
          <p:cNvPr id="4" name="TextBox 3">
            <a:extLst>
              <a:ext uri="{FF2B5EF4-FFF2-40B4-BE49-F238E27FC236}">
                <a16:creationId xmlns:a16="http://schemas.microsoft.com/office/drawing/2014/main" id="{D9CB2D74-DD9C-94D1-C40B-67428C1AAB53}"/>
              </a:ext>
            </a:extLst>
          </p:cNvPr>
          <p:cNvSpPr txBox="1"/>
          <p:nvPr/>
        </p:nvSpPr>
        <p:spPr>
          <a:xfrm>
            <a:off x="0" y="6488668"/>
            <a:ext cx="4757738" cy="369332"/>
          </a:xfrm>
          <a:prstGeom prst="rect">
            <a:avLst/>
          </a:prstGeom>
          <a:noFill/>
        </p:spPr>
        <p:txBody>
          <a:bodyPr wrap="square" rtlCol="0">
            <a:spAutoFit/>
          </a:bodyPr>
          <a:lstStyle/>
          <a:p>
            <a:r>
              <a:rPr lang="en-US" b="1" dirty="0" err="1"/>
              <a:t>Frederico</a:t>
            </a:r>
            <a:r>
              <a:rPr lang="en-US" b="1" dirty="0"/>
              <a:t> </a:t>
            </a:r>
            <a:r>
              <a:rPr lang="en-US" b="1" dirty="0" err="1"/>
              <a:t>Guieros</a:t>
            </a:r>
            <a:r>
              <a:rPr lang="en-US" dirty="0"/>
              <a:t>, University of São Paulo</a:t>
            </a:r>
            <a:endParaRPr lang="en-US" b="1" dirty="0"/>
          </a:p>
        </p:txBody>
      </p:sp>
      <p:pic>
        <p:nvPicPr>
          <p:cNvPr id="8" name="Picture 7" descr="A diagram of a molecule&#10;&#10;Description automatically generated">
            <a:extLst>
              <a:ext uri="{FF2B5EF4-FFF2-40B4-BE49-F238E27FC236}">
                <a16:creationId xmlns:a16="http://schemas.microsoft.com/office/drawing/2014/main" id="{1F19140A-CC65-64BB-6026-7F5FC0D4B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8300" y="1971675"/>
            <a:ext cx="2914650" cy="2914650"/>
          </a:xfrm>
          <a:prstGeom prst="rect">
            <a:avLst/>
          </a:prstGeom>
        </p:spPr>
      </p:pic>
      <p:sp>
        <p:nvSpPr>
          <p:cNvPr id="9" name="TextBox 8">
            <a:extLst>
              <a:ext uri="{FF2B5EF4-FFF2-40B4-BE49-F238E27FC236}">
                <a16:creationId xmlns:a16="http://schemas.microsoft.com/office/drawing/2014/main" id="{60120143-CA5A-0CA8-23FC-FD2292BFC237}"/>
              </a:ext>
            </a:extLst>
          </p:cNvPr>
          <p:cNvSpPr txBox="1"/>
          <p:nvPr/>
        </p:nvSpPr>
        <p:spPr>
          <a:xfrm>
            <a:off x="5066579" y="6611779"/>
            <a:ext cx="7100021" cy="246221"/>
          </a:xfrm>
          <a:prstGeom prst="rect">
            <a:avLst/>
          </a:prstGeom>
          <a:noFill/>
        </p:spPr>
        <p:txBody>
          <a:bodyPr wrap="none" rtlCol="0">
            <a:spAutoFit/>
          </a:bodyPr>
          <a:lstStyle/>
          <a:p>
            <a:pPr algn="r"/>
            <a:r>
              <a:rPr lang="en-US" sz="1000" b="0" i="0" dirty="0">
                <a:solidFill>
                  <a:srgbClr val="111827"/>
                </a:solidFill>
                <a:effectLst/>
                <a:latin typeface="ui-sans-serif"/>
              </a:rPr>
              <a:t>National Center for Biotechnology Information (2024). PubChem Compound Summary for CID 1598, 2-Aminoethyl </a:t>
            </a:r>
            <a:r>
              <a:rPr lang="en-US" sz="1000" b="0" i="0" dirty="0" err="1">
                <a:solidFill>
                  <a:srgbClr val="111827"/>
                </a:solidFill>
                <a:effectLst/>
                <a:latin typeface="ui-sans-serif"/>
              </a:rPr>
              <a:t>diphenylborinate</a:t>
            </a:r>
            <a:r>
              <a:rPr lang="en-US" sz="1000" b="0" i="0" dirty="0">
                <a:solidFill>
                  <a:srgbClr val="111827"/>
                </a:solidFill>
                <a:effectLst/>
                <a:latin typeface="ui-sans-serif"/>
              </a:rPr>
              <a:t>.</a:t>
            </a:r>
            <a:endParaRPr lang="en-US" sz="1000" dirty="0"/>
          </a:p>
        </p:txBody>
      </p:sp>
      <p:sp>
        <p:nvSpPr>
          <p:cNvPr id="10" name="TextBox 9">
            <a:extLst>
              <a:ext uri="{FF2B5EF4-FFF2-40B4-BE49-F238E27FC236}">
                <a16:creationId xmlns:a16="http://schemas.microsoft.com/office/drawing/2014/main" id="{33E00AE2-45A2-E638-62C7-96E4D84CCF02}"/>
              </a:ext>
            </a:extLst>
          </p:cNvPr>
          <p:cNvSpPr txBox="1"/>
          <p:nvPr/>
        </p:nvSpPr>
        <p:spPr>
          <a:xfrm>
            <a:off x="9007043" y="1602343"/>
            <a:ext cx="877164" cy="369332"/>
          </a:xfrm>
          <a:prstGeom prst="rect">
            <a:avLst/>
          </a:prstGeom>
          <a:noFill/>
        </p:spPr>
        <p:txBody>
          <a:bodyPr wrap="none" rtlCol="0">
            <a:spAutoFit/>
          </a:bodyPr>
          <a:lstStyle/>
          <a:p>
            <a:pPr algn="ctr"/>
            <a:r>
              <a:rPr lang="en-US" b="1" dirty="0"/>
              <a:t>2-APB</a:t>
            </a:r>
          </a:p>
        </p:txBody>
      </p:sp>
    </p:spTree>
    <p:extLst>
      <p:ext uri="{BB962C8B-B14F-4D97-AF65-F5344CB8AC3E}">
        <p14:creationId xmlns:p14="http://schemas.microsoft.com/office/powerpoint/2010/main" val="41398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2482-68D8-3EF9-7808-EDC3AA5BF3E3}"/>
              </a:ext>
            </a:extLst>
          </p:cNvPr>
          <p:cNvSpPr>
            <a:spLocks noGrp="1"/>
          </p:cNvSpPr>
          <p:nvPr>
            <p:ph type="title"/>
          </p:nvPr>
        </p:nvSpPr>
        <p:spPr/>
        <p:txBody>
          <a:bodyPr/>
          <a:lstStyle/>
          <a:p>
            <a:r>
              <a:rPr lang="en-US" dirty="0"/>
              <a:t>Biological relevance of (p)ppGpp</a:t>
            </a:r>
          </a:p>
        </p:txBody>
      </p:sp>
      <p:grpSp>
        <p:nvGrpSpPr>
          <p:cNvPr id="25" name="Group 24">
            <a:extLst>
              <a:ext uri="{FF2B5EF4-FFF2-40B4-BE49-F238E27FC236}">
                <a16:creationId xmlns:a16="http://schemas.microsoft.com/office/drawing/2014/main" id="{A8966AEF-991C-9FAA-A92D-8F12FC81F797}"/>
              </a:ext>
            </a:extLst>
          </p:cNvPr>
          <p:cNvGrpSpPr/>
          <p:nvPr/>
        </p:nvGrpSpPr>
        <p:grpSpPr>
          <a:xfrm>
            <a:off x="6076547" y="3341593"/>
            <a:ext cx="1999130" cy="174813"/>
            <a:chOff x="5100917" y="3375213"/>
            <a:chExt cx="1999130" cy="174813"/>
          </a:xfrm>
        </p:grpSpPr>
        <p:cxnSp>
          <p:nvCxnSpPr>
            <p:cNvPr id="21" name="Straight Connector 20">
              <a:extLst>
                <a:ext uri="{FF2B5EF4-FFF2-40B4-BE49-F238E27FC236}">
                  <a16:creationId xmlns:a16="http://schemas.microsoft.com/office/drawing/2014/main" id="{F8ECFED8-6AF6-69B3-B335-247718622AB4}"/>
                </a:ext>
              </a:extLst>
            </p:cNvPr>
            <p:cNvCxnSpPr>
              <a:cxnSpLocks/>
            </p:cNvCxnSpPr>
            <p:nvPr/>
          </p:nvCxnSpPr>
          <p:spPr>
            <a:xfrm>
              <a:off x="5100917" y="3462619"/>
              <a:ext cx="19901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CF960F-D16E-5F05-0106-30D2A23312BA}"/>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9C6F34B-44D0-C769-CE1B-2C99465D89F3}"/>
              </a:ext>
            </a:extLst>
          </p:cNvPr>
          <p:cNvGrpSpPr/>
          <p:nvPr/>
        </p:nvGrpSpPr>
        <p:grpSpPr>
          <a:xfrm rot="20750476">
            <a:off x="6067562" y="2511052"/>
            <a:ext cx="1999130" cy="174813"/>
            <a:chOff x="5100917" y="3375213"/>
            <a:chExt cx="1999130" cy="174813"/>
          </a:xfrm>
        </p:grpSpPr>
        <p:cxnSp>
          <p:nvCxnSpPr>
            <p:cNvPr id="27" name="Straight Connector 26">
              <a:extLst>
                <a:ext uri="{FF2B5EF4-FFF2-40B4-BE49-F238E27FC236}">
                  <a16:creationId xmlns:a16="http://schemas.microsoft.com/office/drawing/2014/main" id="{B47E2C7B-F935-6C34-ADB6-A621E2D40E19}"/>
                </a:ext>
              </a:extLst>
            </p:cNvPr>
            <p:cNvCxnSpPr>
              <a:cxnSpLocks/>
            </p:cNvCxnSpPr>
            <p:nvPr/>
          </p:nvCxnSpPr>
          <p:spPr>
            <a:xfrm>
              <a:off x="5100917" y="3462619"/>
              <a:ext cx="19901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8A30738-B27A-C6D7-DE08-09D92BF3E9E4}"/>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C91367F-E27C-9121-F964-5A25271B3013}"/>
              </a:ext>
            </a:extLst>
          </p:cNvPr>
          <p:cNvGrpSpPr/>
          <p:nvPr/>
        </p:nvGrpSpPr>
        <p:grpSpPr>
          <a:xfrm rot="668473">
            <a:off x="6017765" y="4172134"/>
            <a:ext cx="1999130" cy="174813"/>
            <a:chOff x="5100917" y="3375213"/>
            <a:chExt cx="1999130" cy="174813"/>
          </a:xfrm>
        </p:grpSpPr>
        <p:cxnSp>
          <p:nvCxnSpPr>
            <p:cNvPr id="30" name="Straight Connector 29">
              <a:extLst>
                <a:ext uri="{FF2B5EF4-FFF2-40B4-BE49-F238E27FC236}">
                  <a16:creationId xmlns:a16="http://schemas.microsoft.com/office/drawing/2014/main" id="{D364B6C7-4CA1-402F-4054-95BB11247587}"/>
                </a:ext>
              </a:extLst>
            </p:cNvPr>
            <p:cNvCxnSpPr>
              <a:cxnSpLocks/>
            </p:cNvCxnSpPr>
            <p:nvPr/>
          </p:nvCxnSpPr>
          <p:spPr>
            <a:xfrm>
              <a:off x="5100917" y="3462619"/>
              <a:ext cx="199016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ED3A44-B4F8-CA13-FFC1-BAEA1D409AA1}"/>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661FE3EA-222A-2075-7D6C-9E0E2B5C9AE0}"/>
              </a:ext>
            </a:extLst>
          </p:cNvPr>
          <p:cNvSpPr txBox="1"/>
          <p:nvPr/>
        </p:nvSpPr>
        <p:spPr>
          <a:xfrm>
            <a:off x="8057708" y="2169289"/>
            <a:ext cx="1428596" cy="369332"/>
          </a:xfrm>
          <a:prstGeom prst="rect">
            <a:avLst/>
          </a:prstGeom>
          <a:noFill/>
        </p:spPr>
        <p:txBody>
          <a:bodyPr wrap="none" rtlCol="0">
            <a:spAutoFit/>
          </a:bodyPr>
          <a:lstStyle/>
          <a:p>
            <a:r>
              <a:rPr lang="en-US" b="1" dirty="0"/>
              <a:t>Replication</a:t>
            </a:r>
          </a:p>
        </p:txBody>
      </p:sp>
      <p:sp>
        <p:nvSpPr>
          <p:cNvPr id="33" name="TextBox 32">
            <a:extLst>
              <a:ext uri="{FF2B5EF4-FFF2-40B4-BE49-F238E27FC236}">
                <a16:creationId xmlns:a16="http://schemas.microsoft.com/office/drawing/2014/main" id="{B86CE8AC-3F79-1518-AACE-6B583E7792D4}"/>
              </a:ext>
            </a:extLst>
          </p:cNvPr>
          <p:cNvSpPr txBox="1"/>
          <p:nvPr/>
        </p:nvSpPr>
        <p:spPr>
          <a:xfrm>
            <a:off x="8057708" y="3244334"/>
            <a:ext cx="1415837" cy="369332"/>
          </a:xfrm>
          <a:prstGeom prst="rect">
            <a:avLst/>
          </a:prstGeom>
          <a:noFill/>
        </p:spPr>
        <p:txBody>
          <a:bodyPr wrap="none" rtlCol="0">
            <a:spAutoFit/>
          </a:bodyPr>
          <a:lstStyle/>
          <a:p>
            <a:r>
              <a:rPr lang="en-US" b="1" dirty="0"/>
              <a:t>Translation</a:t>
            </a:r>
          </a:p>
        </p:txBody>
      </p:sp>
      <p:sp>
        <p:nvSpPr>
          <p:cNvPr id="34" name="TextBox 33">
            <a:extLst>
              <a:ext uri="{FF2B5EF4-FFF2-40B4-BE49-F238E27FC236}">
                <a16:creationId xmlns:a16="http://schemas.microsoft.com/office/drawing/2014/main" id="{44FF1967-B494-D6E0-B83F-993C66FF92F3}"/>
              </a:ext>
            </a:extLst>
          </p:cNvPr>
          <p:cNvSpPr txBox="1"/>
          <p:nvPr/>
        </p:nvSpPr>
        <p:spPr>
          <a:xfrm>
            <a:off x="8057708" y="4319380"/>
            <a:ext cx="1646669" cy="369332"/>
          </a:xfrm>
          <a:prstGeom prst="rect">
            <a:avLst/>
          </a:prstGeom>
          <a:noFill/>
        </p:spPr>
        <p:txBody>
          <a:bodyPr wrap="none" rtlCol="0">
            <a:spAutoFit/>
          </a:bodyPr>
          <a:lstStyle/>
          <a:p>
            <a:r>
              <a:rPr lang="en-US" b="1" dirty="0"/>
              <a:t>Transcription</a:t>
            </a:r>
          </a:p>
        </p:txBody>
      </p:sp>
      <p:sp>
        <p:nvSpPr>
          <p:cNvPr id="44" name="Arc 43">
            <a:extLst>
              <a:ext uri="{FF2B5EF4-FFF2-40B4-BE49-F238E27FC236}">
                <a16:creationId xmlns:a16="http://schemas.microsoft.com/office/drawing/2014/main" id="{E707B4C1-04BC-1FFB-9A8F-7DAE2C43E9FF}"/>
              </a:ext>
            </a:extLst>
          </p:cNvPr>
          <p:cNvSpPr/>
          <p:nvPr/>
        </p:nvSpPr>
        <p:spPr>
          <a:xfrm rot="9829708">
            <a:off x="5932799" y="2954369"/>
            <a:ext cx="3216515" cy="1956437"/>
          </a:xfrm>
          <a:prstGeom prst="arc">
            <a:avLst/>
          </a:prstGeom>
          <a:ln w="28575">
            <a:solidFill>
              <a:schemeClr val="tx1"/>
            </a:solidFill>
            <a:prstDash val="dash"/>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632BB7C8-F1C7-F935-BA61-445CDB663BB7}"/>
              </a:ext>
            </a:extLst>
          </p:cNvPr>
          <p:cNvSpPr txBox="1"/>
          <p:nvPr/>
        </p:nvSpPr>
        <p:spPr>
          <a:xfrm>
            <a:off x="3554279" y="5861344"/>
            <a:ext cx="5083443" cy="369332"/>
          </a:xfrm>
          <a:prstGeom prst="rect">
            <a:avLst/>
          </a:prstGeom>
          <a:noFill/>
          <a:ln w="38100">
            <a:solidFill>
              <a:srgbClr val="FF0000"/>
            </a:solidFill>
          </a:ln>
        </p:spPr>
        <p:txBody>
          <a:bodyPr wrap="none" rtlCol="0">
            <a:spAutoFit/>
          </a:bodyPr>
          <a:lstStyle/>
          <a:p>
            <a:r>
              <a:rPr lang="en-US" b="1" dirty="0">
                <a:solidFill>
                  <a:srgbClr val="FF0000"/>
                </a:solidFill>
              </a:rPr>
              <a:t>How can (p)ppGpp be measured in bacteria?</a:t>
            </a:r>
          </a:p>
        </p:txBody>
      </p:sp>
      <p:pic>
        <p:nvPicPr>
          <p:cNvPr id="3" name="Picture 2">
            <a:extLst>
              <a:ext uri="{FF2B5EF4-FFF2-40B4-BE49-F238E27FC236}">
                <a16:creationId xmlns:a16="http://schemas.microsoft.com/office/drawing/2014/main" id="{5F0086DC-AD1C-4940-2698-44178DC282DF}"/>
              </a:ext>
            </a:extLst>
          </p:cNvPr>
          <p:cNvPicPr>
            <a:picLocks noChangeAspect="1"/>
          </p:cNvPicPr>
          <p:nvPr/>
        </p:nvPicPr>
        <p:blipFill>
          <a:blip r:embed="rId3"/>
          <a:stretch>
            <a:fillRect/>
          </a:stretch>
        </p:blipFill>
        <p:spPr>
          <a:xfrm>
            <a:off x="601704" y="1387945"/>
            <a:ext cx="5413518" cy="3923559"/>
          </a:xfrm>
          <a:prstGeom prst="rect">
            <a:avLst/>
          </a:prstGeom>
        </p:spPr>
      </p:pic>
    </p:spTree>
    <p:extLst>
      <p:ext uri="{BB962C8B-B14F-4D97-AF65-F5344CB8AC3E}">
        <p14:creationId xmlns:p14="http://schemas.microsoft.com/office/powerpoint/2010/main" val="424965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44" grpId="0" animBg="1"/>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59D2-BD0C-C547-399F-D74F3A4176BE}"/>
              </a:ext>
            </a:extLst>
          </p:cNvPr>
          <p:cNvSpPr>
            <a:spLocks noGrp="1"/>
          </p:cNvSpPr>
          <p:nvPr>
            <p:ph type="title"/>
          </p:nvPr>
        </p:nvSpPr>
        <p:spPr/>
        <p:txBody>
          <a:bodyPr>
            <a:normAutofit fontScale="90000"/>
          </a:bodyPr>
          <a:lstStyle/>
          <a:p>
            <a:r>
              <a:rPr lang="en-US" dirty="0"/>
              <a:t>Screening ppGpp synthetase inhibitors </a:t>
            </a:r>
            <a:r>
              <a:rPr lang="en-US" i="1" dirty="0"/>
              <a:t>in vivo </a:t>
            </a:r>
            <a:r>
              <a:rPr lang="en-US" dirty="0"/>
              <a:t>using luciferase reporter</a:t>
            </a:r>
          </a:p>
        </p:txBody>
      </p:sp>
      <p:sp>
        <p:nvSpPr>
          <p:cNvPr id="9" name="TextBox 8">
            <a:extLst>
              <a:ext uri="{FF2B5EF4-FFF2-40B4-BE49-F238E27FC236}">
                <a16:creationId xmlns:a16="http://schemas.microsoft.com/office/drawing/2014/main" id="{84D32ECA-5962-A328-544D-6A670837F6DB}"/>
              </a:ext>
            </a:extLst>
          </p:cNvPr>
          <p:cNvSpPr txBox="1"/>
          <p:nvPr/>
        </p:nvSpPr>
        <p:spPr>
          <a:xfrm>
            <a:off x="9547225" y="2044865"/>
            <a:ext cx="600075" cy="369332"/>
          </a:xfrm>
          <a:prstGeom prst="rect">
            <a:avLst/>
          </a:prstGeom>
          <a:solidFill>
            <a:srgbClr val="0532F9"/>
          </a:solidFill>
        </p:spPr>
        <p:txBody>
          <a:bodyPr wrap="square" rtlCol="0">
            <a:spAutoFit/>
          </a:bodyPr>
          <a:lstStyle/>
          <a:p>
            <a:r>
              <a:rPr lang="en-US" dirty="0">
                <a:solidFill>
                  <a:schemeClr val="bg1"/>
                </a:solidFill>
              </a:rPr>
              <a:t>WT</a:t>
            </a:r>
          </a:p>
        </p:txBody>
      </p:sp>
      <p:sp>
        <p:nvSpPr>
          <p:cNvPr id="10" name="TextBox 9">
            <a:extLst>
              <a:ext uri="{FF2B5EF4-FFF2-40B4-BE49-F238E27FC236}">
                <a16:creationId xmlns:a16="http://schemas.microsoft.com/office/drawing/2014/main" id="{F4CE95DD-29CF-27AB-26FE-2D12E7B3D39F}"/>
              </a:ext>
            </a:extLst>
          </p:cNvPr>
          <p:cNvSpPr txBox="1"/>
          <p:nvPr/>
        </p:nvSpPr>
        <p:spPr>
          <a:xfrm>
            <a:off x="9547225" y="2455488"/>
            <a:ext cx="955675" cy="369332"/>
          </a:xfrm>
          <a:prstGeom prst="rect">
            <a:avLst/>
          </a:prstGeom>
          <a:solidFill>
            <a:srgbClr val="FF2500"/>
          </a:solidFill>
        </p:spPr>
        <p:txBody>
          <a:bodyPr wrap="square" rtlCol="0">
            <a:spAutoFit/>
          </a:bodyPr>
          <a:lstStyle/>
          <a:p>
            <a:r>
              <a:rPr lang="en-US" dirty="0">
                <a:solidFill>
                  <a:schemeClr val="bg1"/>
                </a:solidFill>
              </a:rPr>
              <a:t>ppGpp</a:t>
            </a:r>
            <a:r>
              <a:rPr lang="en-US" baseline="30000" dirty="0">
                <a:solidFill>
                  <a:schemeClr val="bg1"/>
                </a:solidFill>
              </a:rPr>
              <a:t>0</a:t>
            </a:r>
            <a:endParaRPr lang="en-US" dirty="0">
              <a:solidFill>
                <a:schemeClr val="bg1"/>
              </a:solidFill>
            </a:endParaRPr>
          </a:p>
        </p:txBody>
      </p:sp>
      <p:pic>
        <p:nvPicPr>
          <p:cNvPr id="5" name="Content Placeholder 4">
            <a:extLst>
              <a:ext uri="{FF2B5EF4-FFF2-40B4-BE49-F238E27FC236}">
                <a16:creationId xmlns:a16="http://schemas.microsoft.com/office/drawing/2014/main" id="{E421211D-4B0A-440F-9114-3BE56A8A5F2F}"/>
              </a:ext>
            </a:extLst>
          </p:cNvPr>
          <p:cNvPicPr>
            <a:picLocks noGrp="1" noChangeAspect="1"/>
          </p:cNvPicPr>
          <p:nvPr>
            <p:ph idx="1"/>
          </p:nvPr>
        </p:nvPicPr>
        <p:blipFill>
          <a:blip r:embed="rId3"/>
          <a:stretch>
            <a:fillRect/>
          </a:stretch>
        </p:blipFill>
        <p:spPr>
          <a:xfrm>
            <a:off x="2873509" y="1720056"/>
            <a:ext cx="6444981" cy="4398264"/>
          </a:xfrm>
          <a:prstGeom prst="rect">
            <a:avLst/>
          </a:prstGeom>
        </p:spPr>
      </p:pic>
    </p:spTree>
    <p:extLst>
      <p:ext uri="{BB962C8B-B14F-4D97-AF65-F5344CB8AC3E}">
        <p14:creationId xmlns:p14="http://schemas.microsoft.com/office/powerpoint/2010/main" val="19051530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59D2-BD0C-C547-399F-D74F3A4176BE}"/>
              </a:ext>
            </a:extLst>
          </p:cNvPr>
          <p:cNvSpPr>
            <a:spLocks noGrp="1"/>
          </p:cNvSpPr>
          <p:nvPr>
            <p:ph type="title"/>
          </p:nvPr>
        </p:nvSpPr>
        <p:spPr/>
        <p:txBody>
          <a:bodyPr>
            <a:normAutofit fontScale="90000"/>
          </a:bodyPr>
          <a:lstStyle/>
          <a:p>
            <a:r>
              <a:rPr lang="en-US" dirty="0"/>
              <a:t>Screening ppGpp synthetase inhibitors </a:t>
            </a:r>
            <a:r>
              <a:rPr lang="en-US" i="1" dirty="0"/>
              <a:t>in vivo </a:t>
            </a:r>
            <a:r>
              <a:rPr lang="en-US" dirty="0"/>
              <a:t>using luciferase reporter</a:t>
            </a:r>
          </a:p>
        </p:txBody>
      </p:sp>
      <p:sp>
        <p:nvSpPr>
          <p:cNvPr id="8" name="TextBox 7">
            <a:extLst>
              <a:ext uri="{FF2B5EF4-FFF2-40B4-BE49-F238E27FC236}">
                <a16:creationId xmlns:a16="http://schemas.microsoft.com/office/drawing/2014/main" id="{317E9E4B-120B-63C6-76B3-B027A7C5314C}"/>
              </a:ext>
            </a:extLst>
          </p:cNvPr>
          <p:cNvSpPr txBox="1"/>
          <p:nvPr/>
        </p:nvSpPr>
        <p:spPr>
          <a:xfrm>
            <a:off x="9547225" y="2044865"/>
            <a:ext cx="600075" cy="369332"/>
          </a:xfrm>
          <a:prstGeom prst="rect">
            <a:avLst/>
          </a:prstGeom>
          <a:solidFill>
            <a:srgbClr val="0532F9"/>
          </a:solidFill>
        </p:spPr>
        <p:txBody>
          <a:bodyPr wrap="square" rtlCol="0">
            <a:spAutoFit/>
          </a:bodyPr>
          <a:lstStyle/>
          <a:p>
            <a:r>
              <a:rPr lang="en-US" dirty="0">
                <a:solidFill>
                  <a:schemeClr val="bg1"/>
                </a:solidFill>
              </a:rPr>
              <a:t>WT</a:t>
            </a:r>
          </a:p>
        </p:txBody>
      </p:sp>
      <p:sp>
        <p:nvSpPr>
          <p:cNvPr id="9" name="TextBox 8">
            <a:extLst>
              <a:ext uri="{FF2B5EF4-FFF2-40B4-BE49-F238E27FC236}">
                <a16:creationId xmlns:a16="http://schemas.microsoft.com/office/drawing/2014/main" id="{427270AB-11B1-9AD8-CCA1-8A811F7E0215}"/>
              </a:ext>
            </a:extLst>
          </p:cNvPr>
          <p:cNvSpPr txBox="1"/>
          <p:nvPr/>
        </p:nvSpPr>
        <p:spPr>
          <a:xfrm>
            <a:off x="9547225" y="2455488"/>
            <a:ext cx="955675" cy="369332"/>
          </a:xfrm>
          <a:prstGeom prst="rect">
            <a:avLst/>
          </a:prstGeom>
          <a:solidFill>
            <a:srgbClr val="FF2500"/>
          </a:solidFill>
        </p:spPr>
        <p:txBody>
          <a:bodyPr wrap="square" rtlCol="0">
            <a:spAutoFit/>
          </a:bodyPr>
          <a:lstStyle/>
          <a:p>
            <a:r>
              <a:rPr lang="en-US" dirty="0">
                <a:solidFill>
                  <a:schemeClr val="bg1"/>
                </a:solidFill>
              </a:rPr>
              <a:t>ppGpp</a:t>
            </a:r>
            <a:r>
              <a:rPr lang="en-US" baseline="30000" dirty="0">
                <a:solidFill>
                  <a:schemeClr val="bg1"/>
                </a:solidFill>
              </a:rPr>
              <a:t>0</a:t>
            </a:r>
            <a:endParaRPr lang="en-US" dirty="0">
              <a:solidFill>
                <a:schemeClr val="bg1"/>
              </a:solidFill>
            </a:endParaRPr>
          </a:p>
        </p:txBody>
      </p:sp>
      <p:sp>
        <p:nvSpPr>
          <p:cNvPr id="10" name="TextBox 9">
            <a:extLst>
              <a:ext uri="{FF2B5EF4-FFF2-40B4-BE49-F238E27FC236}">
                <a16:creationId xmlns:a16="http://schemas.microsoft.com/office/drawing/2014/main" id="{3113B0D4-D0E0-073A-0698-91421A7455EA}"/>
              </a:ext>
            </a:extLst>
          </p:cNvPr>
          <p:cNvSpPr txBox="1"/>
          <p:nvPr/>
        </p:nvSpPr>
        <p:spPr>
          <a:xfrm>
            <a:off x="9547225" y="2866111"/>
            <a:ext cx="774571" cy="369332"/>
          </a:xfrm>
          <a:prstGeom prst="rect">
            <a:avLst/>
          </a:prstGeom>
          <a:solidFill>
            <a:srgbClr val="FF3FFF"/>
          </a:solidFill>
        </p:spPr>
        <p:txBody>
          <a:bodyPr wrap="none" rtlCol="0">
            <a:spAutoFit/>
          </a:bodyPr>
          <a:lstStyle/>
          <a:p>
            <a:r>
              <a:rPr lang="en-US" dirty="0">
                <a:solidFill>
                  <a:schemeClr val="bg1"/>
                </a:solidFill>
              </a:rPr>
              <a:t>2APB</a:t>
            </a:r>
          </a:p>
        </p:txBody>
      </p:sp>
      <p:pic>
        <p:nvPicPr>
          <p:cNvPr id="7" name="Content Placeholder 6">
            <a:extLst>
              <a:ext uri="{FF2B5EF4-FFF2-40B4-BE49-F238E27FC236}">
                <a16:creationId xmlns:a16="http://schemas.microsoft.com/office/drawing/2014/main" id="{E9936211-A7B6-DC34-34B6-1E137F483C19}"/>
              </a:ext>
            </a:extLst>
          </p:cNvPr>
          <p:cNvPicPr>
            <a:picLocks noGrp="1" noChangeAspect="1"/>
          </p:cNvPicPr>
          <p:nvPr>
            <p:ph idx="1"/>
          </p:nvPr>
        </p:nvPicPr>
        <p:blipFill>
          <a:blip r:embed="rId3"/>
          <a:stretch>
            <a:fillRect/>
          </a:stretch>
        </p:blipFill>
        <p:spPr>
          <a:xfrm>
            <a:off x="2873510" y="1720057"/>
            <a:ext cx="6444981" cy="4398264"/>
          </a:xfrm>
          <a:prstGeom prst="rect">
            <a:avLst/>
          </a:prstGeom>
        </p:spPr>
      </p:pic>
    </p:spTree>
    <p:extLst>
      <p:ext uri="{BB962C8B-B14F-4D97-AF65-F5344CB8AC3E}">
        <p14:creationId xmlns:p14="http://schemas.microsoft.com/office/powerpoint/2010/main" val="15613373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783F-807B-F31A-D62E-545DB521070D}"/>
              </a:ext>
            </a:extLst>
          </p:cNvPr>
          <p:cNvSpPr>
            <a:spLocks noGrp="1"/>
          </p:cNvSpPr>
          <p:nvPr>
            <p:ph type="title"/>
          </p:nvPr>
        </p:nvSpPr>
        <p:spPr/>
        <p:txBody>
          <a:bodyPr/>
          <a:lstStyle/>
          <a:p>
            <a:r>
              <a:rPr lang="en-US" dirty="0" err="1"/>
              <a:t>RsFluc</a:t>
            </a:r>
            <a:r>
              <a:rPr lang="en-US" dirty="0"/>
              <a:t> response in Gram-negative model organism, </a:t>
            </a:r>
            <a:r>
              <a:rPr lang="en-US" i="1" dirty="0"/>
              <a:t>E. coli</a:t>
            </a:r>
            <a:endParaRPr lang="en-US" dirty="0"/>
          </a:p>
        </p:txBody>
      </p:sp>
      <p:pic>
        <p:nvPicPr>
          <p:cNvPr id="5" name="Picture 4">
            <a:extLst>
              <a:ext uri="{FF2B5EF4-FFF2-40B4-BE49-F238E27FC236}">
                <a16:creationId xmlns:a16="http://schemas.microsoft.com/office/drawing/2014/main" id="{36D1B3EB-D651-AA0D-C571-40A2AA082A8A}"/>
              </a:ext>
            </a:extLst>
          </p:cNvPr>
          <p:cNvPicPr>
            <a:picLocks noChangeAspect="1"/>
          </p:cNvPicPr>
          <p:nvPr/>
        </p:nvPicPr>
        <p:blipFill>
          <a:blip r:embed="rId2"/>
          <a:stretch>
            <a:fillRect/>
          </a:stretch>
        </p:blipFill>
        <p:spPr>
          <a:xfrm>
            <a:off x="779234" y="2015307"/>
            <a:ext cx="5690199" cy="3523343"/>
          </a:xfrm>
          <a:prstGeom prst="rect">
            <a:avLst/>
          </a:prstGeom>
        </p:spPr>
      </p:pic>
      <p:pic>
        <p:nvPicPr>
          <p:cNvPr id="6" name="Picture 5">
            <a:extLst>
              <a:ext uri="{FF2B5EF4-FFF2-40B4-BE49-F238E27FC236}">
                <a16:creationId xmlns:a16="http://schemas.microsoft.com/office/drawing/2014/main" id="{6A5EBF47-4A33-F9BD-8DC0-7A98D7C2E7DB}"/>
              </a:ext>
            </a:extLst>
          </p:cNvPr>
          <p:cNvPicPr>
            <a:picLocks noChangeAspect="1"/>
          </p:cNvPicPr>
          <p:nvPr/>
        </p:nvPicPr>
        <p:blipFill>
          <a:blip r:embed="rId3"/>
          <a:stretch>
            <a:fillRect/>
          </a:stretch>
        </p:blipFill>
        <p:spPr>
          <a:xfrm>
            <a:off x="7828280" y="1832066"/>
            <a:ext cx="2387600" cy="3429000"/>
          </a:xfrm>
          <a:prstGeom prst="rect">
            <a:avLst/>
          </a:prstGeom>
        </p:spPr>
      </p:pic>
      <p:sp>
        <p:nvSpPr>
          <p:cNvPr id="7" name="TextBox 6">
            <a:extLst>
              <a:ext uri="{FF2B5EF4-FFF2-40B4-BE49-F238E27FC236}">
                <a16:creationId xmlns:a16="http://schemas.microsoft.com/office/drawing/2014/main" id="{87D2DB23-DB5F-880E-C90F-4306CB8255F8}"/>
              </a:ext>
            </a:extLst>
          </p:cNvPr>
          <p:cNvSpPr txBox="1"/>
          <p:nvPr/>
        </p:nvSpPr>
        <p:spPr>
          <a:xfrm>
            <a:off x="10058082" y="6611779"/>
            <a:ext cx="2133918" cy="246221"/>
          </a:xfrm>
          <a:prstGeom prst="rect">
            <a:avLst/>
          </a:prstGeom>
          <a:noFill/>
        </p:spPr>
        <p:txBody>
          <a:bodyPr wrap="none" rtlCol="0">
            <a:spAutoFit/>
          </a:bodyPr>
          <a:lstStyle/>
          <a:p>
            <a:pPr algn="r"/>
            <a:r>
              <a:rPr lang="en-US" sz="1000" dirty="0"/>
              <a:t>Varik </a:t>
            </a:r>
            <a:r>
              <a:rPr lang="en-US" sz="1000" i="1" dirty="0"/>
              <a:t>et al.</a:t>
            </a:r>
            <a:r>
              <a:rPr lang="en-US" sz="1000" dirty="0"/>
              <a:t> </a:t>
            </a:r>
            <a:r>
              <a:rPr lang="en-US" sz="1000" i="1" dirty="0"/>
              <a:t>Scientific Reports </a:t>
            </a:r>
            <a:r>
              <a:rPr lang="en-US" sz="1000" dirty="0"/>
              <a:t>2017</a:t>
            </a:r>
          </a:p>
        </p:txBody>
      </p:sp>
    </p:spTree>
    <p:extLst>
      <p:ext uri="{BB962C8B-B14F-4D97-AF65-F5344CB8AC3E}">
        <p14:creationId xmlns:p14="http://schemas.microsoft.com/office/powerpoint/2010/main" val="410658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7E55-540C-676A-9647-F8091BFF8956}"/>
              </a:ext>
            </a:extLst>
          </p:cNvPr>
          <p:cNvSpPr>
            <a:spLocks noGrp="1"/>
          </p:cNvSpPr>
          <p:nvPr>
            <p:ph type="title"/>
          </p:nvPr>
        </p:nvSpPr>
        <p:spPr/>
        <p:txBody>
          <a:bodyPr/>
          <a:lstStyle/>
          <a:p>
            <a:r>
              <a:rPr lang="en-US" dirty="0"/>
              <a:t>GFP signal throughout growth</a:t>
            </a:r>
          </a:p>
        </p:txBody>
      </p:sp>
      <p:pic>
        <p:nvPicPr>
          <p:cNvPr id="4" name="Picture 3">
            <a:extLst>
              <a:ext uri="{FF2B5EF4-FFF2-40B4-BE49-F238E27FC236}">
                <a16:creationId xmlns:a16="http://schemas.microsoft.com/office/drawing/2014/main" id="{C87A70D6-8BEB-40FC-2096-BE0ED20A57A9}"/>
              </a:ext>
            </a:extLst>
          </p:cNvPr>
          <p:cNvPicPr>
            <a:picLocks noChangeAspect="1"/>
          </p:cNvPicPr>
          <p:nvPr/>
        </p:nvPicPr>
        <p:blipFill>
          <a:blip r:embed="rId3"/>
          <a:stretch>
            <a:fillRect/>
          </a:stretch>
        </p:blipFill>
        <p:spPr>
          <a:xfrm>
            <a:off x="1386725" y="1847446"/>
            <a:ext cx="1794905" cy="1437854"/>
          </a:xfrm>
          <a:prstGeom prst="rect">
            <a:avLst/>
          </a:prstGeom>
        </p:spPr>
      </p:pic>
      <p:pic>
        <p:nvPicPr>
          <p:cNvPr id="5" name="Picture 4">
            <a:extLst>
              <a:ext uri="{FF2B5EF4-FFF2-40B4-BE49-F238E27FC236}">
                <a16:creationId xmlns:a16="http://schemas.microsoft.com/office/drawing/2014/main" id="{96CFBBAF-528C-9088-9D58-8844E5CA4A2E}"/>
              </a:ext>
            </a:extLst>
          </p:cNvPr>
          <p:cNvPicPr>
            <a:picLocks noChangeAspect="1"/>
          </p:cNvPicPr>
          <p:nvPr/>
        </p:nvPicPr>
        <p:blipFill>
          <a:blip r:embed="rId4"/>
          <a:stretch>
            <a:fillRect/>
          </a:stretch>
        </p:blipFill>
        <p:spPr>
          <a:xfrm>
            <a:off x="1386726" y="4024391"/>
            <a:ext cx="1794905" cy="1437854"/>
          </a:xfrm>
          <a:prstGeom prst="rect">
            <a:avLst/>
          </a:prstGeom>
        </p:spPr>
      </p:pic>
      <p:pic>
        <p:nvPicPr>
          <p:cNvPr id="6" name="Picture 5">
            <a:extLst>
              <a:ext uri="{FF2B5EF4-FFF2-40B4-BE49-F238E27FC236}">
                <a16:creationId xmlns:a16="http://schemas.microsoft.com/office/drawing/2014/main" id="{66F222DA-F7AE-2B84-2E57-57363020B9CC}"/>
              </a:ext>
            </a:extLst>
          </p:cNvPr>
          <p:cNvPicPr>
            <a:picLocks noChangeAspect="1"/>
          </p:cNvPicPr>
          <p:nvPr/>
        </p:nvPicPr>
        <p:blipFill>
          <a:blip r:embed="rId5"/>
          <a:stretch>
            <a:fillRect/>
          </a:stretch>
        </p:blipFill>
        <p:spPr>
          <a:xfrm>
            <a:off x="3922416" y="1847446"/>
            <a:ext cx="1794906" cy="1437855"/>
          </a:xfrm>
          <a:prstGeom prst="rect">
            <a:avLst/>
          </a:prstGeom>
        </p:spPr>
      </p:pic>
      <p:pic>
        <p:nvPicPr>
          <p:cNvPr id="7" name="Picture 6">
            <a:extLst>
              <a:ext uri="{FF2B5EF4-FFF2-40B4-BE49-F238E27FC236}">
                <a16:creationId xmlns:a16="http://schemas.microsoft.com/office/drawing/2014/main" id="{6751F2E3-AAE7-055E-6AA7-9DBF767D20DB}"/>
              </a:ext>
            </a:extLst>
          </p:cNvPr>
          <p:cNvPicPr>
            <a:picLocks noChangeAspect="1"/>
          </p:cNvPicPr>
          <p:nvPr/>
        </p:nvPicPr>
        <p:blipFill>
          <a:blip r:embed="rId6"/>
          <a:stretch>
            <a:fillRect/>
          </a:stretch>
        </p:blipFill>
        <p:spPr>
          <a:xfrm>
            <a:off x="3922416" y="4024389"/>
            <a:ext cx="1794907" cy="1437856"/>
          </a:xfrm>
          <a:prstGeom prst="rect">
            <a:avLst/>
          </a:prstGeom>
        </p:spPr>
      </p:pic>
      <p:pic>
        <p:nvPicPr>
          <p:cNvPr id="8" name="Picture 7">
            <a:extLst>
              <a:ext uri="{FF2B5EF4-FFF2-40B4-BE49-F238E27FC236}">
                <a16:creationId xmlns:a16="http://schemas.microsoft.com/office/drawing/2014/main" id="{48DBB933-3D9B-30FC-1220-E859E3A7B8E4}"/>
              </a:ext>
            </a:extLst>
          </p:cNvPr>
          <p:cNvPicPr>
            <a:picLocks noChangeAspect="1"/>
          </p:cNvPicPr>
          <p:nvPr/>
        </p:nvPicPr>
        <p:blipFill>
          <a:blip r:embed="rId7"/>
          <a:stretch>
            <a:fillRect/>
          </a:stretch>
        </p:blipFill>
        <p:spPr>
          <a:xfrm>
            <a:off x="6458108" y="1847446"/>
            <a:ext cx="1794906" cy="1437855"/>
          </a:xfrm>
          <a:prstGeom prst="rect">
            <a:avLst/>
          </a:prstGeom>
        </p:spPr>
      </p:pic>
      <p:pic>
        <p:nvPicPr>
          <p:cNvPr id="9" name="Picture 8">
            <a:extLst>
              <a:ext uri="{FF2B5EF4-FFF2-40B4-BE49-F238E27FC236}">
                <a16:creationId xmlns:a16="http://schemas.microsoft.com/office/drawing/2014/main" id="{7E51CA6B-0FB8-A268-C4E0-E114D9ACAB9C}"/>
              </a:ext>
            </a:extLst>
          </p:cNvPr>
          <p:cNvPicPr>
            <a:picLocks noChangeAspect="1"/>
          </p:cNvPicPr>
          <p:nvPr/>
        </p:nvPicPr>
        <p:blipFill>
          <a:blip r:embed="rId8"/>
          <a:stretch>
            <a:fillRect/>
          </a:stretch>
        </p:blipFill>
        <p:spPr>
          <a:xfrm>
            <a:off x="6458108" y="4024389"/>
            <a:ext cx="1794909" cy="1437857"/>
          </a:xfrm>
          <a:prstGeom prst="rect">
            <a:avLst/>
          </a:prstGeom>
        </p:spPr>
      </p:pic>
      <p:pic>
        <p:nvPicPr>
          <p:cNvPr id="10" name="Picture 9">
            <a:extLst>
              <a:ext uri="{FF2B5EF4-FFF2-40B4-BE49-F238E27FC236}">
                <a16:creationId xmlns:a16="http://schemas.microsoft.com/office/drawing/2014/main" id="{63C47584-089D-CBBB-508B-1982A30D07A7}"/>
              </a:ext>
            </a:extLst>
          </p:cNvPr>
          <p:cNvPicPr>
            <a:picLocks noChangeAspect="1"/>
          </p:cNvPicPr>
          <p:nvPr/>
        </p:nvPicPr>
        <p:blipFill>
          <a:blip r:embed="rId9"/>
          <a:stretch>
            <a:fillRect/>
          </a:stretch>
        </p:blipFill>
        <p:spPr>
          <a:xfrm>
            <a:off x="8993801" y="1847446"/>
            <a:ext cx="1794905" cy="1437854"/>
          </a:xfrm>
          <a:prstGeom prst="rect">
            <a:avLst/>
          </a:prstGeom>
        </p:spPr>
      </p:pic>
      <p:pic>
        <p:nvPicPr>
          <p:cNvPr id="11" name="Picture 10">
            <a:extLst>
              <a:ext uri="{FF2B5EF4-FFF2-40B4-BE49-F238E27FC236}">
                <a16:creationId xmlns:a16="http://schemas.microsoft.com/office/drawing/2014/main" id="{55BE5A6B-1DF8-6980-E129-30618D558C5E}"/>
              </a:ext>
            </a:extLst>
          </p:cNvPr>
          <p:cNvPicPr>
            <a:picLocks noChangeAspect="1"/>
          </p:cNvPicPr>
          <p:nvPr/>
        </p:nvPicPr>
        <p:blipFill>
          <a:blip r:embed="rId10"/>
          <a:stretch>
            <a:fillRect/>
          </a:stretch>
        </p:blipFill>
        <p:spPr>
          <a:xfrm>
            <a:off x="8993801" y="3994093"/>
            <a:ext cx="1794909" cy="1437857"/>
          </a:xfrm>
          <a:prstGeom prst="rect">
            <a:avLst/>
          </a:prstGeom>
        </p:spPr>
      </p:pic>
      <p:sp>
        <p:nvSpPr>
          <p:cNvPr id="12" name="TextBox 11">
            <a:extLst>
              <a:ext uri="{FF2B5EF4-FFF2-40B4-BE49-F238E27FC236}">
                <a16:creationId xmlns:a16="http://schemas.microsoft.com/office/drawing/2014/main" id="{67A35046-89BC-436C-E217-9EC143F6FDC3}"/>
              </a:ext>
            </a:extLst>
          </p:cNvPr>
          <p:cNvSpPr txBox="1"/>
          <p:nvPr/>
        </p:nvSpPr>
        <p:spPr>
          <a:xfrm>
            <a:off x="561860" y="2381707"/>
            <a:ext cx="824865" cy="369332"/>
          </a:xfrm>
          <a:prstGeom prst="rect">
            <a:avLst/>
          </a:prstGeom>
          <a:noFill/>
        </p:spPr>
        <p:txBody>
          <a:bodyPr wrap="square" rtlCol="0">
            <a:spAutoFit/>
          </a:bodyPr>
          <a:lstStyle/>
          <a:p>
            <a:pPr algn="r"/>
            <a:r>
              <a:rPr lang="en-US" dirty="0"/>
              <a:t>WT</a:t>
            </a:r>
          </a:p>
        </p:txBody>
      </p:sp>
      <p:sp>
        <p:nvSpPr>
          <p:cNvPr id="13" name="TextBox 12">
            <a:extLst>
              <a:ext uri="{FF2B5EF4-FFF2-40B4-BE49-F238E27FC236}">
                <a16:creationId xmlns:a16="http://schemas.microsoft.com/office/drawing/2014/main" id="{B168EA03-50D6-D29F-467B-2548DA24EC54}"/>
              </a:ext>
            </a:extLst>
          </p:cNvPr>
          <p:cNvSpPr txBox="1"/>
          <p:nvPr/>
        </p:nvSpPr>
        <p:spPr>
          <a:xfrm>
            <a:off x="242372" y="4558651"/>
            <a:ext cx="1144353" cy="369332"/>
          </a:xfrm>
          <a:prstGeom prst="rect">
            <a:avLst/>
          </a:prstGeom>
          <a:noFill/>
        </p:spPr>
        <p:txBody>
          <a:bodyPr wrap="square" rtlCol="0">
            <a:spAutoFit/>
          </a:bodyPr>
          <a:lstStyle/>
          <a:p>
            <a:pPr algn="r"/>
            <a:r>
              <a:rPr lang="en-US" dirty="0"/>
              <a:t>mut</a:t>
            </a:r>
          </a:p>
        </p:txBody>
      </p:sp>
      <p:sp>
        <p:nvSpPr>
          <p:cNvPr id="14" name="TextBox 13">
            <a:extLst>
              <a:ext uri="{FF2B5EF4-FFF2-40B4-BE49-F238E27FC236}">
                <a16:creationId xmlns:a16="http://schemas.microsoft.com/office/drawing/2014/main" id="{A96AD794-CA25-1B68-CF08-2A09003334C7}"/>
              </a:ext>
            </a:extLst>
          </p:cNvPr>
          <p:cNvSpPr txBox="1"/>
          <p:nvPr/>
        </p:nvSpPr>
        <p:spPr>
          <a:xfrm>
            <a:off x="1716808" y="1343818"/>
            <a:ext cx="1134738" cy="369332"/>
          </a:xfrm>
          <a:prstGeom prst="rect">
            <a:avLst/>
          </a:prstGeom>
          <a:noFill/>
        </p:spPr>
        <p:txBody>
          <a:bodyPr wrap="square" rtlCol="0">
            <a:spAutoFit/>
          </a:bodyPr>
          <a:lstStyle/>
          <a:p>
            <a:pPr algn="ctr"/>
            <a:r>
              <a:rPr lang="en-US" dirty="0"/>
              <a:t>120 mins</a:t>
            </a:r>
          </a:p>
        </p:txBody>
      </p:sp>
      <p:sp>
        <p:nvSpPr>
          <p:cNvPr id="15" name="TextBox 14">
            <a:extLst>
              <a:ext uri="{FF2B5EF4-FFF2-40B4-BE49-F238E27FC236}">
                <a16:creationId xmlns:a16="http://schemas.microsoft.com/office/drawing/2014/main" id="{C49FCBA8-C53C-EEA0-08B3-DF4EC72E49F7}"/>
              </a:ext>
            </a:extLst>
          </p:cNvPr>
          <p:cNvSpPr txBox="1"/>
          <p:nvPr/>
        </p:nvSpPr>
        <p:spPr>
          <a:xfrm>
            <a:off x="4252500" y="1343818"/>
            <a:ext cx="1134738" cy="369332"/>
          </a:xfrm>
          <a:prstGeom prst="rect">
            <a:avLst/>
          </a:prstGeom>
          <a:noFill/>
        </p:spPr>
        <p:txBody>
          <a:bodyPr wrap="square" rtlCol="0">
            <a:spAutoFit/>
          </a:bodyPr>
          <a:lstStyle/>
          <a:p>
            <a:pPr algn="ctr"/>
            <a:r>
              <a:rPr lang="en-US" dirty="0"/>
              <a:t>180 mins</a:t>
            </a:r>
          </a:p>
        </p:txBody>
      </p:sp>
      <p:sp>
        <p:nvSpPr>
          <p:cNvPr id="16" name="TextBox 15">
            <a:extLst>
              <a:ext uri="{FF2B5EF4-FFF2-40B4-BE49-F238E27FC236}">
                <a16:creationId xmlns:a16="http://schemas.microsoft.com/office/drawing/2014/main" id="{E0C9316E-4DFD-09AD-229B-2564A61EE353}"/>
              </a:ext>
            </a:extLst>
          </p:cNvPr>
          <p:cNvSpPr txBox="1"/>
          <p:nvPr/>
        </p:nvSpPr>
        <p:spPr>
          <a:xfrm>
            <a:off x="6788192" y="1343818"/>
            <a:ext cx="1134738" cy="369332"/>
          </a:xfrm>
          <a:prstGeom prst="rect">
            <a:avLst/>
          </a:prstGeom>
          <a:noFill/>
        </p:spPr>
        <p:txBody>
          <a:bodyPr wrap="square" rtlCol="0">
            <a:spAutoFit/>
          </a:bodyPr>
          <a:lstStyle/>
          <a:p>
            <a:pPr algn="ctr"/>
            <a:r>
              <a:rPr lang="en-US" dirty="0"/>
              <a:t>240 mins</a:t>
            </a:r>
          </a:p>
        </p:txBody>
      </p:sp>
      <p:sp>
        <p:nvSpPr>
          <p:cNvPr id="17" name="TextBox 16">
            <a:extLst>
              <a:ext uri="{FF2B5EF4-FFF2-40B4-BE49-F238E27FC236}">
                <a16:creationId xmlns:a16="http://schemas.microsoft.com/office/drawing/2014/main" id="{42AC56FA-DE90-BCC7-111F-D6861222BC78}"/>
              </a:ext>
            </a:extLst>
          </p:cNvPr>
          <p:cNvSpPr txBox="1"/>
          <p:nvPr/>
        </p:nvSpPr>
        <p:spPr>
          <a:xfrm>
            <a:off x="9323884" y="1343818"/>
            <a:ext cx="1134738" cy="369332"/>
          </a:xfrm>
          <a:prstGeom prst="rect">
            <a:avLst/>
          </a:prstGeom>
          <a:noFill/>
        </p:spPr>
        <p:txBody>
          <a:bodyPr wrap="square" rtlCol="0">
            <a:spAutoFit/>
          </a:bodyPr>
          <a:lstStyle/>
          <a:p>
            <a:pPr algn="ctr"/>
            <a:r>
              <a:rPr lang="en-US" dirty="0"/>
              <a:t>300 mins</a:t>
            </a:r>
          </a:p>
        </p:txBody>
      </p:sp>
    </p:spTree>
    <p:extLst>
      <p:ext uri="{BB962C8B-B14F-4D97-AF65-F5344CB8AC3E}">
        <p14:creationId xmlns:p14="http://schemas.microsoft.com/office/powerpoint/2010/main" val="292136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336F442A-A0F6-E7B0-9775-8409B7B8006F}"/>
              </a:ext>
            </a:extLst>
          </p:cNvPr>
          <p:cNvSpPr txBox="1"/>
          <p:nvPr/>
        </p:nvSpPr>
        <p:spPr>
          <a:xfrm>
            <a:off x="7115934" y="6205610"/>
            <a:ext cx="1475725" cy="369332"/>
          </a:xfrm>
          <a:prstGeom prst="rect">
            <a:avLst/>
          </a:prstGeom>
          <a:noFill/>
        </p:spPr>
        <p:txBody>
          <a:bodyPr wrap="none" rtlCol="0">
            <a:spAutoFit/>
          </a:bodyPr>
          <a:lstStyle/>
          <a:p>
            <a:r>
              <a:rPr lang="en-US" b="1" dirty="0"/>
              <a:t>Time (mins)</a:t>
            </a:r>
          </a:p>
        </p:txBody>
      </p:sp>
      <p:pic>
        <p:nvPicPr>
          <p:cNvPr id="26" name="Content Placeholder 25">
            <a:extLst>
              <a:ext uri="{FF2B5EF4-FFF2-40B4-BE49-F238E27FC236}">
                <a16:creationId xmlns:a16="http://schemas.microsoft.com/office/drawing/2014/main" id="{3C23EA6D-8F55-BE3F-32BB-239B28D2CF40}"/>
              </a:ext>
            </a:extLst>
          </p:cNvPr>
          <p:cNvPicPr>
            <a:picLocks noGrp="1" noChangeAspect="1"/>
          </p:cNvPicPr>
          <p:nvPr>
            <p:ph idx="1"/>
          </p:nvPr>
        </p:nvPicPr>
        <p:blipFill>
          <a:blip r:embed="rId3"/>
          <a:stretch>
            <a:fillRect/>
          </a:stretch>
        </p:blipFill>
        <p:spPr>
          <a:xfrm>
            <a:off x="1741542" y="1621071"/>
            <a:ext cx="8089691" cy="4659434"/>
          </a:xfrm>
          <a:prstGeom prst="rect">
            <a:avLst/>
          </a:prstGeom>
        </p:spPr>
      </p:pic>
      <p:sp>
        <p:nvSpPr>
          <p:cNvPr id="2" name="Title 1">
            <a:extLst>
              <a:ext uri="{FF2B5EF4-FFF2-40B4-BE49-F238E27FC236}">
                <a16:creationId xmlns:a16="http://schemas.microsoft.com/office/drawing/2014/main" id="{55528D3D-5952-F62D-E938-5616B41D4CF9}"/>
              </a:ext>
            </a:extLst>
          </p:cNvPr>
          <p:cNvSpPr>
            <a:spLocks noGrp="1"/>
          </p:cNvSpPr>
          <p:nvPr>
            <p:ph type="title"/>
          </p:nvPr>
        </p:nvSpPr>
        <p:spPr/>
        <p:txBody>
          <a:bodyPr/>
          <a:lstStyle/>
          <a:p>
            <a:r>
              <a:rPr lang="en-US" dirty="0" err="1"/>
              <a:t>ppGpp</a:t>
            </a:r>
            <a:r>
              <a:rPr lang="en-US" dirty="0"/>
              <a:t>-riboswitch reporter fluorescence throughout growth</a:t>
            </a:r>
          </a:p>
        </p:txBody>
      </p:sp>
      <p:sp>
        <p:nvSpPr>
          <p:cNvPr id="7" name="Rectangle 6">
            <a:extLst>
              <a:ext uri="{FF2B5EF4-FFF2-40B4-BE49-F238E27FC236}">
                <a16:creationId xmlns:a16="http://schemas.microsoft.com/office/drawing/2014/main" id="{7A25B31B-2E0C-86AE-D605-18D7375B8C77}"/>
              </a:ext>
            </a:extLst>
          </p:cNvPr>
          <p:cNvSpPr/>
          <p:nvPr/>
        </p:nvSpPr>
        <p:spPr>
          <a:xfrm>
            <a:off x="5825038" y="4874847"/>
            <a:ext cx="410817" cy="5300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661C56-61AA-6AFB-9235-4C97EDEE25DF}"/>
              </a:ext>
            </a:extLst>
          </p:cNvPr>
          <p:cNvSpPr/>
          <p:nvPr/>
        </p:nvSpPr>
        <p:spPr>
          <a:xfrm>
            <a:off x="5825038" y="2452829"/>
            <a:ext cx="410817" cy="5300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5FCB5E5-0382-6DFE-6842-FB41FD5EB4D2}"/>
              </a:ext>
            </a:extLst>
          </p:cNvPr>
          <p:cNvSpPr txBox="1"/>
          <p:nvPr/>
        </p:nvSpPr>
        <p:spPr>
          <a:xfrm>
            <a:off x="4756134" y="1511300"/>
            <a:ext cx="543739" cy="369332"/>
          </a:xfrm>
          <a:prstGeom prst="rect">
            <a:avLst/>
          </a:prstGeom>
          <a:noFill/>
        </p:spPr>
        <p:txBody>
          <a:bodyPr wrap="none" rtlCol="0">
            <a:spAutoFit/>
          </a:bodyPr>
          <a:lstStyle/>
          <a:p>
            <a:pPr algn="ctr"/>
            <a:r>
              <a:rPr lang="en-US" b="1" dirty="0"/>
              <a:t>WT</a:t>
            </a:r>
          </a:p>
        </p:txBody>
      </p:sp>
      <p:sp>
        <p:nvSpPr>
          <p:cNvPr id="23" name="TextBox 22">
            <a:extLst>
              <a:ext uri="{FF2B5EF4-FFF2-40B4-BE49-F238E27FC236}">
                <a16:creationId xmlns:a16="http://schemas.microsoft.com/office/drawing/2014/main" id="{2F23B0E9-4164-1650-CA08-1A0D533E8241}"/>
              </a:ext>
            </a:extLst>
          </p:cNvPr>
          <p:cNvSpPr txBox="1"/>
          <p:nvPr/>
        </p:nvSpPr>
        <p:spPr>
          <a:xfrm>
            <a:off x="7549868" y="1511300"/>
            <a:ext cx="607859" cy="369332"/>
          </a:xfrm>
          <a:prstGeom prst="rect">
            <a:avLst/>
          </a:prstGeom>
          <a:noFill/>
        </p:spPr>
        <p:txBody>
          <a:bodyPr wrap="none" rtlCol="0">
            <a:spAutoFit/>
          </a:bodyPr>
          <a:lstStyle/>
          <a:p>
            <a:pPr algn="ctr"/>
            <a:r>
              <a:rPr lang="en-US" b="1" dirty="0"/>
              <a:t>mut</a:t>
            </a:r>
          </a:p>
        </p:txBody>
      </p:sp>
      <p:sp>
        <p:nvSpPr>
          <p:cNvPr id="5" name="Rectangle 4">
            <a:extLst>
              <a:ext uri="{FF2B5EF4-FFF2-40B4-BE49-F238E27FC236}">
                <a16:creationId xmlns:a16="http://schemas.microsoft.com/office/drawing/2014/main" id="{943DA846-7027-ED19-9B65-4892F6F4F344}"/>
              </a:ext>
            </a:extLst>
          </p:cNvPr>
          <p:cNvSpPr/>
          <p:nvPr/>
        </p:nvSpPr>
        <p:spPr>
          <a:xfrm>
            <a:off x="6458551" y="1277438"/>
            <a:ext cx="3860800" cy="534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DB8E0ED-61A8-37A1-6E52-E413669F3946}"/>
              </a:ext>
            </a:extLst>
          </p:cNvPr>
          <p:cNvSpPr txBox="1"/>
          <p:nvPr/>
        </p:nvSpPr>
        <p:spPr>
          <a:xfrm>
            <a:off x="4133616" y="6205610"/>
            <a:ext cx="1475725" cy="369332"/>
          </a:xfrm>
          <a:prstGeom prst="rect">
            <a:avLst/>
          </a:prstGeom>
          <a:noFill/>
        </p:spPr>
        <p:txBody>
          <a:bodyPr wrap="none" rtlCol="0">
            <a:spAutoFit/>
          </a:bodyPr>
          <a:lstStyle/>
          <a:p>
            <a:r>
              <a:rPr lang="en-US" b="1" dirty="0"/>
              <a:t>Time (mins)</a:t>
            </a:r>
          </a:p>
        </p:txBody>
      </p:sp>
      <p:pic>
        <p:nvPicPr>
          <p:cNvPr id="4" name="Content Placeholder 4">
            <a:extLst>
              <a:ext uri="{FF2B5EF4-FFF2-40B4-BE49-F238E27FC236}">
                <a16:creationId xmlns:a16="http://schemas.microsoft.com/office/drawing/2014/main" id="{4258BD41-2531-3F0D-28F1-9F8A22BEFD7E}"/>
              </a:ext>
            </a:extLst>
          </p:cNvPr>
          <p:cNvPicPr>
            <a:picLocks noChangeAspect="1"/>
          </p:cNvPicPr>
          <p:nvPr/>
        </p:nvPicPr>
        <p:blipFill rotWithShape="1">
          <a:blip r:embed="rId4"/>
          <a:srcRect l="12563" t="34847" r="58677" b="42085"/>
          <a:stretch/>
        </p:blipFill>
        <p:spPr>
          <a:xfrm>
            <a:off x="7031118" y="2100088"/>
            <a:ext cx="3493827" cy="3626506"/>
          </a:xfrm>
          <a:prstGeom prst="rect">
            <a:avLst/>
          </a:prstGeom>
        </p:spPr>
      </p:pic>
    </p:spTree>
    <p:extLst>
      <p:ext uri="{BB962C8B-B14F-4D97-AF65-F5344CB8AC3E}">
        <p14:creationId xmlns:p14="http://schemas.microsoft.com/office/powerpoint/2010/main" val="206576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5" grpId="0" animBg="1"/>
      <p:bldP spid="5" grpId="1"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2482-68D8-3EF9-7808-EDC3AA5BF3E3}"/>
              </a:ext>
            </a:extLst>
          </p:cNvPr>
          <p:cNvSpPr>
            <a:spLocks noGrp="1"/>
          </p:cNvSpPr>
          <p:nvPr>
            <p:ph type="title"/>
          </p:nvPr>
        </p:nvSpPr>
        <p:spPr/>
        <p:txBody>
          <a:bodyPr/>
          <a:lstStyle/>
          <a:p>
            <a:r>
              <a:rPr lang="en-US" dirty="0"/>
              <a:t>Biological relevance of (p)ppGpp</a:t>
            </a:r>
          </a:p>
        </p:txBody>
      </p:sp>
      <p:grpSp>
        <p:nvGrpSpPr>
          <p:cNvPr id="25" name="Group 24">
            <a:extLst>
              <a:ext uri="{FF2B5EF4-FFF2-40B4-BE49-F238E27FC236}">
                <a16:creationId xmlns:a16="http://schemas.microsoft.com/office/drawing/2014/main" id="{A8966AEF-991C-9FAA-A92D-8F12FC81F797}"/>
              </a:ext>
            </a:extLst>
          </p:cNvPr>
          <p:cNvGrpSpPr/>
          <p:nvPr/>
        </p:nvGrpSpPr>
        <p:grpSpPr>
          <a:xfrm>
            <a:off x="6076547" y="3341593"/>
            <a:ext cx="1999130" cy="174813"/>
            <a:chOff x="5100917" y="3375213"/>
            <a:chExt cx="1999130" cy="174813"/>
          </a:xfrm>
        </p:grpSpPr>
        <p:cxnSp>
          <p:nvCxnSpPr>
            <p:cNvPr id="21" name="Straight Connector 20">
              <a:extLst>
                <a:ext uri="{FF2B5EF4-FFF2-40B4-BE49-F238E27FC236}">
                  <a16:creationId xmlns:a16="http://schemas.microsoft.com/office/drawing/2014/main" id="{F8ECFED8-6AF6-69B3-B335-247718622AB4}"/>
                </a:ext>
              </a:extLst>
            </p:cNvPr>
            <p:cNvCxnSpPr>
              <a:cxnSpLocks/>
            </p:cNvCxnSpPr>
            <p:nvPr/>
          </p:nvCxnSpPr>
          <p:spPr>
            <a:xfrm>
              <a:off x="5100917" y="3462619"/>
              <a:ext cx="19901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CF960F-D16E-5F05-0106-30D2A23312BA}"/>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9C6F34B-44D0-C769-CE1B-2C99465D89F3}"/>
              </a:ext>
            </a:extLst>
          </p:cNvPr>
          <p:cNvGrpSpPr/>
          <p:nvPr/>
        </p:nvGrpSpPr>
        <p:grpSpPr>
          <a:xfrm rot="20750476">
            <a:off x="6067562" y="2511052"/>
            <a:ext cx="1999130" cy="174813"/>
            <a:chOff x="5100917" y="3375213"/>
            <a:chExt cx="1999130" cy="174813"/>
          </a:xfrm>
        </p:grpSpPr>
        <p:cxnSp>
          <p:nvCxnSpPr>
            <p:cNvPr id="27" name="Straight Connector 26">
              <a:extLst>
                <a:ext uri="{FF2B5EF4-FFF2-40B4-BE49-F238E27FC236}">
                  <a16:creationId xmlns:a16="http://schemas.microsoft.com/office/drawing/2014/main" id="{B47E2C7B-F935-6C34-ADB6-A621E2D40E19}"/>
                </a:ext>
              </a:extLst>
            </p:cNvPr>
            <p:cNvCxnSpPr>
              <a:cxnSpLocks/>
            </p:cNvCxnSpPr>
            <p:nvPr/>
          </p:nvCxnSpPr>
          <p:spPr>
            <a:xfrm>
              <a:off x="5100917" y="3462619"/>
              <a:ext cx="19901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8A30738-B27A-C6D7-DE08-09D92BF3E9E4}"/>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C91367F-E27C-9121-F964-5A25271B3013}"/>
              </a:ext>
            </a:extLst>
          </p:cNvPr>
          <p:cNvGrpSpPr/>
          <p:nvPr/>
        </p:nvGrpSpPr>
        <p:grpSpPr>
          <a:xfrm rot="668473">
            <a:off x="6017765" y="4172134"/>
            <a:ext cx="1999130" cy="174813"/>
            <a:chOff x="5100917" y="3375213"/>
            <a:chExt cx="1999130" cy="174813"/>
          </a:xfrm>
        </p:grpSpPr>
        <p:cxnSp>
          <p:nvCxnSpPr>
            <p:cNvPr id="30" name="Straight Connector 29">
              <a:extLst>
                <a:ext uri="{FF2B5EF4-FFF2-40B4-BE49-F238E27FC236}">
                  <a16:creationId xmlns:a16="http://schemas.microsoft.com/office/drawing/2014/main" id="{D364B6C7-4CA1-402F-4054-95BB11247587}"/>
                </a:ext>
              </a:extLst>
            </p:cNvPr>
            <p:cNvCxnSpPr>
              <a:cxnSpLocks/>
            </p:cNvCxnSpPr>
            <p:nvPr/>
          </p:nvCxnSpPr>
          <p:spPr>
            <a:xfrm>
              <a:off x="5100917" y="3462619"/>
              <a:ext cx="199016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7ED3A44-B4F8-CA13-FFC1-BAEA1D409AA1}"/>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661FE3EA-222A-2075-7D6C-9E0E2B5C9AE0}"/>
              </a:ext>
            </a:extLst>
          </p:cNvPr>
          <p:cNvSpPr txBox="1"/>
          <p:nvPr/>
        </p:nvSpPr>
        <p:spPr>
          <a:xfrm>
            <a:off x="8057708" y="2169289"/>
            <a:ext cx="1428596" cy="369332"/>
          </a:xfrm>
          <a:prstGeom prst="rect">
            <a:avLst/>
          </a:prstGeom>
          <a:noFill/>
        </p:spPr>
        <p:txBody>
          <a:bodyPr wrap="none" rtlCol="0">
            <a:spAutoFit/>
          </a:bodyPr>
          <a:lstStyle/>
          <a:p>
            <a:r>
              <a:rPr lang="en-US" b="1" dirty="0"/>
              <a:t>Replication</a:t>
            </a:r>
          </a:p>
        </p:txBody>
      </p:sp>
      <p:sp>
        <p:nvSpPr>
          <p:cNvPr id="33" name="TextBox 32">
            <a:extLst>
              <a:ext uri="{FF2B5EF4-FFF2-40B4-BE49-F238E27FC236}">
                <a16:creationId xmlns:a16="http://schemas.microsoft.com/office/drawing/2014/main" id="{B86CE8AC-3F79-1518-AACE-6B583E7792D4}"/>
              </a:ext>
            </a:extLst>
          </p:cNvPr>
          <p:cNvSpPr txBox="1"/>
          <p:nvPr/>
        </p:nvSpPr>
        <p:spPr>
          <a:xfrm>
            <a:off x="8057708" y="3244334"/>
            <a:ext cx="1415837" cy="369332"/>
          </a:xfrm>
          <a:prstGeom prst="rect">
            <a:avLst/>
          </a:prstGeom>
          <a:noFill/>
        </p:spPr>
        <p:txBody>
          <a:bodyPr wrap="none" rtlCol="0">
            <a:spAutoFit/>
          </a:bodyPr>
          <a:lstStyle/>
          <a:p>
            <a:r>
              <a:rPr lang="en-US" b="1" dirty="0"/>
              <a:t>Translation</a:t>
            </a:r>
          </a:p>
        </p:txBody>
      </p:sp>
      <p:sp>
        <p:nvSpPr>
          <p:cNvPr id="34" name="TextBox 33">
            <a:extLst>
              <a:ext uri="{FF2B5EF4-FFF2-40B4-BE49-F238E27FC236}">
                <a16:creationId xmlns:a16="http://schemas.microsoft.com/office/drawing/2014/main" id="{44FF1967-B494-D6E0-B83F-993C66FF92F3}"/>
              </a:ext>
            </a:extLst>
          </p:cNvPr>
          <p:cNvSpPr txBox="1"/>
          <p:nvPr/>
        </p:nvSpPr>
        <p:spPr>
          <a:xfrm>
            <a:off x="8057708" y="4319380"/>
            <a:ext cx="1646669" cy="369332"/>
          </a:xfrm>
          <a:prstGeom prst="rect">
            <a:avLst/>
          </a:prstGeom>
          <a:noFill/>
        </p:spPr>
        <p:txBody>
          <a:bodyPr wrap="none" rtlCol="0">
            <a:spAutoFit/>
          </a:bodyPr>
          <a:lstStyle/>
          <a:p>
            <a:r>
              <a:rPr lang="en-US" b="1" dirty="0"/>
              <a:t>Transcription</a:t>
            </a:r>
          </a:p>
        </p:txBody>
      </p:sp>
      <p:sp>
        <p:nvSpPr>
          <p:cNvPr id="44" name="Arc 43">
            <a:extLst>
              <a:ext uri="{FF2B5EF4-FFF2-40B4-BE49-F238E27FC236}">
                <a16:creationId xmlns:a16="http://schemas.microsoft.com/office/drawing/2014/main" id="{E707B4C1-04BC-1FFB-9A8F-7DAE2C43E9FF}"/>
              </a:ext>
            </a:extLst>
          </p:cNvPr>
          <p:cNvSpPr/>
          <p:nvPr/>
        </p:nvSpPr>
        <p:spPr>
          <a:xfrm rot="9829708">
            <a:off x="5932799" y="2954369"/>
            <a:ext cx="3216515" cy="1956437"/>
          </a:xfrm>
          <a:prstGeom prst="arc">
            <a:avLst/>
          </a:prstGeom>
          <a:ln w="28575">
            <a:solidFill>
              <a:schemeClr val="tx1"/>
            </a:solidFill>
            <a:prstDash val="dash"/>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descr="A screenshot of a computer screen&#10;&#10;Description automatically generated">
            <a:extLst>
              <a:ext uri="{FF2B5EF4-FFF2-40B4-BE49-F238E27FC236}">
                <a16:creationId xmlns:a16="http://schemas.microsoft.com/office/drawing/2014/main" id="{D19C8B5B-10C4-1FB0-9A48-55F277F3C272}"/>
              </a:ext>
            </a:extLst>
          </p:cNvPr>
          <p:cNvPicPr>
            <a:picLocks noChangeAspect="1"/>
          </p:cNvPicPr>
          <p:nvPr/>
        </p:nvPicPr>
        <p:blipFill rotWithShape="1">
          <a:blip r:embed="rId3">
            <a:extLst>
              <a:ext uri="{28A0092B-C50C-407E-A947-70E740481C1C}">
                <a14:useLocalDpi xmlns:a14="http://schemas.microsoft.com/office/drawing/2010/main" val="0"/>
              </a:ext>
            </a:extLst>
          </a:blip>
          <a:srcRect l="60405" t="40149" b="19701"/>
          <a:stretch/>
        </p:blipFill>
        <p:spPr>
          <a:xfrm>
            <a:off x="568751" y="1582693"/>
            <a:ext cx="5722720" cy="4061945"/>
          </a:xfrm>
          <a:prstGeom prst="rect">
            <a:avLst/>
          </a:prstGeom>
        </p:spPr>
      </p:pic>
    </p:spTree>
    <p:extLst>
      <p:ext uri="{BB962C8B-B14F-4D97-AF65-F5344CB8AC3E}">
        <p14:creationId xmlns:p14="http://schemas.microsoft.com/office/powerpoint/2010/main" val="4004284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C247-FA32-9D5E-EB47-2C04902102F3}"/>
              </a:ext>
            </a:extLst>
          </p:cNvPr>
          <p:cNvSpPr>
            <a:spLocks noGrp="1"/>
          </p:cNvSpPr>
          <p:nvPr>
            <p:ph type="title"/>
          </p:nvPr>
        </p:nvSpPr>
        <p:spPr/>
        <p:txBody>
          <a:bodyPr/>
          <a:lstStyle/>
          <a:p>
            <a:r>
              <a:rPr lang="en-US" dirty="0"/>
              <a:t>FACS and regrowth</a:t>
            </a:r>
          </a:p>
        </p:txBody>
      </p:sp>
      <p:pic>
        <p:nvPicPr>
          <p:cNvPr id="4" name="Content Placeholder 3">
            <a:extLst>
              <a:ext uri="{FF2B5EF4-FFF2-40B4-BE49-F238E27FC236}">
                <a16:creationId xmlns:a16="http://schemas.microsoft.com/office/drawing/2014/main" id="{1DC1D516-830E-03D8-4B0D-07073CBFAD49}"/>
              </a:ext>
            </a:extLst>
          </p:cNvPr>
          <p:cNvPicPr>
            <a:picLocks noGrp="1" noChangeAspect="1"/>
          </p:cNvPicPr>
          <p:nvPr>
            <p:ph idx="1"/>
          </p:nvPr>
        </p:nvPicPr>
        <p:blipFill>
          <a:blip r:embed="rId2"/>
          <a:stretch>
            <a:fillRect/>
          </a:stretch>
        </p:blipFill>
        <p:spPr>
          <a:xfrm>
            <a:off x="0" y="1657350"/>
            <a:ext cx="5397500" cy="3543300"/>
          </a:xfrm>
          <a:prstGeom prst="rect">
            <a:avLst/>
          </a:prstGeom>
        </p:spPr>
      </p:pic>
      <p:pic>
        <p:nvPicPr>
          <p:cNvPr id="5" name="Picture 4">
            <a:extLst>
              <a:ext uri="{FF2B5EF4-FFF2-40B4-BE49-F238E27FC236}">
                <a16:creationId xmlns:a16="http://schemas.microsoft.com/office/drawing/2014/main" id="{1C6228B8-F137-4CA6-3296-4DF970083F48}"/>
              </a:ext>
            </a:extLst>
          </p:cNvPr>
          <p:cNvPicPr>
            <a:picLocks noChangeAspect="1"/>
          </p:cNvPicPr>
          <p:nvPr/>
        </p:nvPicPr>
        <p:blipFill>
          <a:blip r:embed="rId3"/>
          <a:stretch>
            <a:fillRect/>
          </a:stretch>
        </p:blipFill>
        <p:spPr>
          <a:xfrm>
            <a:off x="5397500" y="1924050"/>
            <a:ext cx="6731000" cy="3009900"/>
          </a:xfrm>
          <a:prstGeom prst="rect">
            <a:avLst/>
          </a:prstGeom>
        </p:spPr>
      </p:pic>
    </p:spTree>
    <p:extLst>
      <p:ext uri="{BB962C8B-B14F-4D97-AF65-F5344CB8AC3E}">
        <p14:creationId xmlns:p14="http://schemas.microsoft.com/office/powerpoint/2010/main" val="82600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AB83-FE83-78A3-3B15-E46B7ED41456}"/>
              </a:ext>
            </a:extLst>
          </p:cNvPr>
          <p:cNvSpPr>
            <a:spLocks noGrp="1"/>
          </p:cNvSpPr>
          <p:nvPr>
            <p:ph type="title"/>
          </p:nvPr>
        </p:nvSpPr>
        <p:spPr/>
        <p:txBody>
          <a:bodyPr>
            <a:normAutofit/>
          </a:bodyPr>
          <a:lstStyle/>
          <a:p>
            <a:r>
              <a:rPr lang="en-US" dirty="0"/>
              <a:t>(p)ppGpp contributes to antibiotic sensitivity</a:t>
            </a:r>
          </a:p>
        </p:txBody>
      </p:sp>
      <p:sp>
        <p:nvSpPr>
          <p:cNvPr id="7" name="TextBox 6">
            <a:extLst>
              <a:ext uri="{FF2B5EF4-FFF2-40B4-BE49-F238E27FC236}">
                <a16:creationId xmlns:a16="http://schemas.microsoft.com/office/drawing/2014/main" id="{C6670BC1-E68D-3107-3B3B-EACD45ECE47B}"/>
              </a:ext>
            </a:extLst>
          </p:cNvPr>
          <p:cNvSpPr txBox="1"/>
          <p:nvPr/>
        </p:nvSpPr>
        <p:spPr>
          <a:xfrm>
            <a:off x="732192" y="5476938"/>
            <a:ext cx="10727617" cy="400110"/>
          </a:xfrm>
          <a:prstGeom prst="rect">
            <a:avLst/>
          </a:prstGeom>
          <a:noFill/>
        </p:spPr>
        <p:txBody>
          <a:bodyPr wrap="none" rtlCol="0">
            <a:spAutoFit/>
          </a:bodyPr>
          <a:lstStyle/>
          <a:p>
            <a:r>
              <a:rPr lang="en-US" sz="2000" b="1" dirty="0">
                <a:solidFill>
                  <a:srgbClr val="FF0000"/>
                </a:solidFill>
              </a:rPr>
              <a:t>Hypothesis: single cell variation in (p)ppGpp results in variation in antibiotic sensitivity</a:t>
            </a:r>
          </a:p>
        </p:txBody>
      </p:sp>
      <p:pic>
        <p:nvPicPr>
          <p:cNvPr id="11" name="Picture 10" descr="A close-up of a cell&#10;&#10;Description automatically generated">
            <a:extLst>
              <a:ext uri="{FF2B5EF4-FFF2-40B4-BE49-F238E27FC236}">
                <a16:creationId xmlns:a16="http://schemas.microsoft.com/office/drawing/2014/main" id="{FC908B83-2F9B-77BE-D170-66378475CCD0}"/>
              </a:ext>
            </a:extLst>
          </p:cNvPr>
          <p:cNvPicPr>
            <a:picLocks noChangeAspect="1"/>
          </p:cNvPicPr>
          <p:nvPr/>
        </p:nvPicPr>
        <p:blipFill rotWithShape="1">
          <a:blip r:embed="rId3">
            <a:extLst>
              <a:ext uri="{28A0092B-C50C-407E-A947-70E740481C1C}">
                <a14:useLocalDpi xmlns:a14="http://schemas.microsoft.com/office/drawing/2010/main" val="0"/>
              </a:ext>
            </a:extLst>
          </a:blip>
          <a:srcRect t="30462" b="30672"/>
          <a:stretch/>
        </p:blipFill>
        <p:spPr>
          <a:xfrm>
            <a:off x="-96975" y="1616630"/>
            <a:ext cx="12385950" cy="3369707"/>
          </a:xfrm>
          <a:prstGeom prst="rect">
            <a:avLst/>
          </a:prstGeom>
        </p:spPr>
      </p:pic>
    </p:spTree>
    <p:extLst>
      <p:ext uri="{BB962C8B-B14F-4D97-AF65-F5344CB8AC3E}">
        <p14:creationId xmlns:p14="http://schemas.microsoft.com/office/powerpoint/2010/main" val="282435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2CE6-406E-5FB7-A4EB-FD80A6F31E7B}"/>
              </a:ext>
            </a:extLst>
          </p:cNvPr>
          <p:cNvSpPr>
            <a:spLocks noGrp="1"/>
          </p:cNvSpPr>
          <p:nvPr>
            <p:ph type="title"/>
          </p:nvPr>
        </p:nvSpPr>
        <p:spPr/>
        <p:txBody>
          <a:bodyPr/>
          <a:lstStyle/>
          <a:p>
            <a:r>
              <a:rPr lang="en-US" dirty="0"/>
              <a:t>FACS and antibiotic tolerance</a:t>
            </a:r>
          </a:p>
        </p:txBody>
      </p:sp>
      <p:pic>
        <p:nvPicPr>
          <p:cNvPr id="4" name="Content Placeholder 3">
            <a:extLst>
              <a:ext uri="{FF2B5EF4-FFF2-40B4-BE49-F238E27FC236}">
                <a16:creationId xmlns:a16="http://schemas.microsoft.com/office/drawing/2014/main" id="{CFFCC821-2A1D-A2AE-42A3-08A064075A56}"/>
              </a:ext>
            </a:extLst>
          </p:cNvPr>
          <p:cNvPicPr>
            <a:picLocks noGrp="1" noChangeAspect="1"/>
          </p:cNvPicPr>
          <p:nvPr>
            <p:ph idx="1"/>
          </p:nvPr>
        </p:nvPicPr>
        <p:blipFill>
          <a:blip r:embed="rId2"/>
          <a:stretch>
            <a:fillRect/>
          </a:stretch>
        </p:blipFill>
        <p:spPr>
          <a:xfrm>
            <a:off x="0" y="1657350"/>
            <a:ext cx="5397500" cy="3543300"/>
          </a:xfrm>
          <a:prstGeom prst="rect">
            <a:avLst/>
          </a:prstGeom>
        </p:spPr>
      </p:pic>
      <p:pic>
        <p:nvPicPr>
          <p:cNvPr id="5" name="Picture 4">
            <a:extLst>
              <a:ext uri="{FF2B5EF4-FFF2-40B4-BE49-F238E27FC236}">
                <a16:creationId xmlns:a16="http://schemas.microsoft.com/office/drawing/2014/main" id="{47ADDD25-900E-2B03-0DB6-366ECD381794}"/>
              </a:ext>
            </a:extLst>
          </p:cNvPr>
          <p:cNvPicPr>
            <a:picLocks noChangeAspect="1"/>
          </p:cNvPicPr>
          <p:nvPr/>
        </p:nvPicPr>
        <p:blipFill>
          <a:blip r:embed="rId3"/>
          <a:stretch>
            <a:fillRect/>
          </a:stretch>
        </p:blipFill>
        <p:spPr>
          <a:xfrm>
            <a:off x="5397500" y="1657350"/>
            <a:ext cx="6337300" cy="3543300"/>
          </a:xfrm>
          <a:prstGeom prst="rect">
            <a:avLst/>
          </a:prstGeom>
        </p:spPr>
      </p:pic>
    </p:spTree>
    <p:extLst>
      <p:ext uri="{BB962C8B-B14F-4D97-AF65-F5344CB8AC3E}">
        <p14:creationId xmlns:p14="http://schemas.microsoft.com/office/powerpoint/2010/main" val="18036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DD71-2186-13F4-4C33-479EB9F038D7}"/>
              </a:ext>
            </a:extLst>
          </p:cNvPr>
          <p:cNvSpPr>
            <a:spLocks noGrp="1"/>
          </p:cNvSpPr>
          <p:nvPr>
            <p:ph type="title"/>
          </p:nvPr>
        </p:nvSpPr>
        <p:spPr/>
        <p:txBody>
          <a:bodyPr/>
          <a:lstStyle/>
          <a:p>
            <a:r>
              <a:rPr lang="en-US" dirty="0"/>
              <a:t>Current methods of </a:t>
            </a:r>
            <a:r>
              <a:rPr lang="en-US" i="1" dirty="0"/>
              <a:t>in vivo </a:t>
            </a:r>
            <a:r>
              <a:rPr lang="en-US" dirty="0"/>
              <a:t>(p)ppGpp analysis: LC-MS</a:t>
            </a:r>
          </a:p>
        </p:txBody>
      </p:sp>
      <p:pic>
        <p:nvPicPr>
          <p:cNvPr id="5" name="Content Placeholder 4">
            <a:extLst>
              <a:ext uri="{FF2B5EF4-FFF2-40B4-BE49-F238E27FC236}">
                <a16:creationId xmlns:a16="http://schemas.microsoft.com/office/drawing/2014/main" id="{7B252061-26A8-5A34-13EF-B0A0DA90AFD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6766" b="29903"/>
          <a:stretch/>
        </p:blipFill>
        <p:spPr>
          <a:xfrm>
            <a:off x="1644153" y="2078666"/>
            <a:ext cx="8903694" cy="2700669"/>
          </a:xfrm>
        </p:spPr>
      </p:pic>
      <p:sp>
        <p:nvSpPr>
          <p:cNvPr id="3" name="TextBox 2">
            <a:extLst>
              <a:ext uri="{FF2B5EF4-FFF2-40B4-BE49-F238E27FC236}">
                <a16:creationId xmlns:a16="http://schemas.microsoft.com/office/drawing/2014/main" id="{2C69C17F-B606-F703-5198-CC73036C6045}"/>
              </a:ext>
            </a:extLst>
          </p:cNvPr>
          <p:cNvSpPr txBox="1"/>
          <p:nvPr/>
        </p:nvSpPr>
        <p:spPr>
          <a:xfrm>
            <a:off x="3553097" y="5381897"/>
            <a:ext cx="1377300" cy="369332"/>
          </a:xfrm>
          <a:prstGeom prst="rect">
            <a:avLst/>
          </a:prstGeom>
          <a:noFill/>
        </p:spPr>
        <p:txBody>
          <a:bodyPr wrap="none" rtlCol="0">
            <a:spAutoFit/>
          </a:bodyPr>
          <a:lstStyle/>
          <a:p>
            <a:r>
              <a:rPr lang="en-US" b="1" dirty="0"/>
              <a:t>Insensitive</a:t>
            </a:r>
          </a:p>
        </p:txBody>
      </p:sp>
      <p:sp>
        <p:nvSpPr>
          <p:cNvPr id="4" name="TextBox 3">
            <a:extLst>
              <a:ext uri="{FF2B5EF4-FFF2-40B4-BE49-F238E27FC236}">
                <a16:creationId xmlns:a16="http://schemas.microsoft.com/office/drawing/2014/main" id="{BF59EFBB-3A19-D6A6-B193-43B139016083}"/>
              </a:ext>
            </a:extLst>
          </p:cNvPr>
          <p:cNvSpPr txBox="1"/>
          <p:nvPr/>
        </p:nvSpPr>
        <p:spPr>
          <a:xfrm>
            <a:off x="3553097" y="5757480"/>
            <a:ext cx="4673074" cy="369332"/>
          </a:xfrm>
          <a:prstGeom prst="rect">
            <a:avLst/>
          </a:prstGeom>
          <a:noFill/>
        </p:spPr>
        <p:txBody>
          <a:bodyPr wrap="none" rtlCol="0">
            <a:spAutoFit/>
          </a:bodyPr>
          <a:lstStyle/>
          <a:p>
            <a:r>
              <a:rPr lang="en-US" b="1" dirty="0"/>
              <a:t>Hard to achieve high temporal resolution</a:t>
            </a:r>
          </a:p>
        </p:txBody>
      </p:sp>
      <p:sp>
        <p:nvSpPr>
          <p:cNvPr id="6" name="TextBox 5">
            <a:extLst>
              <a:ext uri="{FF2B5EF4-FFF2-40B4-BE49-F238E27FC236}">
                <a16:creationId xmlns:a16="http://schemas.microsoft.com/office/drawing/2014/main" id="{1017B67A-CF5D-7E43-0F16-94CA06A810C1}"/>
              </a:ext>
            </a:extLst>
          </p:cNvPr>
          <p:cNvSpPr txBox="1"/>
          <p:nvPr/>
        </p:nvSpPr>
        <p:spPr>
          <a:xfrm>
            <a:off x="3553097" y="6133062"/>
            <a:ext cx="2249334" cy="369332"/>
          </a:xfrm>
          <a:prstGeom prst="rect">
            <a:avLst/>
          </a:prstGeom>
          <a:noFill/>
        </p:spPr>
        <p:txBody>
          <a:bodyPr wrap="none" rtlCol="0">
            <a:spAutoFit/>
          </a:bodyPr>
          <a:lstStyle/>
          <a:p>
            <a:r>
              <a:rPr lang="en-US" b="1" dirty="0"/>
              <a:t>Bulk measurement</a:t>
            </a:r>
          </a:p>
        </p:txBody>
      </p:sp>
    </p:spTree>
    <p:extLst>
      <p:ext uri="{BB962C8B-B14F-4D97-AF65-F5344CB8AC3E}">
        <p14:creationId xmlns:p14="http://schemas.microsoft.com/office/powerpoint/2010/main" val="41533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B448-7C5B-69F8-6334-59588E2A1268}"/>
              </a:ext>
            </a:extLst>
          </p:cNvPr>
          <p:cNvSpPr>
            <a:spLocks noGrp="1"/>
          </p:cNvSpPr>
          <p:nvPr>
            <p:ph type="title"/>
          </p:nvPr>
        </p:nvSpPr>
        <p:spPr/>
        <p:txBody>
          <a:bodyPr/>
          <a:lstStyle/>
          <a:p>
            <a:r>
              <a:rPr lang="en-US" dirty="0"/>
              <a:t>Aims of this thesis</a:t>
            </a:r>
          </a:p>
        </p:txBody>
      </p:sp>
      <p:sp>
        <p:nvSpPr>
          <p:cNvPr id="3" name="Content Placeholder 2">
            <a:extLst>
              <a:ext uri="{FF2B5EF4-FFF2-40B4-BE49-F238E27FC236}">
                <a16:creationId xmlns:a16="http://schemas.microsoft.com/office/drawing/2014/main" id="{C393FB42-0CA2-F1DF-AE34-DEAC1D124847}"/>
              </a:ext>
            </a:extLst>
          </p:cNvPr>
          <p:cNvSpPr>
            <a:spLocks noGrp="1"/>
          </p:cNvSpPr>
          <p:nvPr>
            <p:ph idx="1"/>
          </p:nvPr>
        </p:nvSpPr>
        <p:spPr/>
        <p:txBody>
          <a:bodyPr/>
          <a:lstStyle/>
          <a:p>
            <a:pPr>
              <a:buFont typeface="Wingdings" pitchFamily="2" charset="2"/>
              <a:buChar char="q"/>
            </a:pPr>
            <a:r>
              <a:rPr lang="en-US" dirty="0">
                <a:latin typeface="Aptos" panose="020B0004020202020204" pitchFamily="34" charset="0"/>
              </a:rPr>
              <a:t>Aim 1: Develop and validate a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Aim 2: Characterize bacterial (p)ppGpp metabolism and (p)ppGpp-dependent physiology</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Aim 3: Analyze (p)ppGpp signaling heterogeneity within a population</a:t>
            </a:r>
          </a:p>
        </p:txBody>
      </p:sp>
    </p:spTree>
    <p:extLst>
      <p:ext uri="{BB962C8B-B14F-4D97-AF65-F5344CB8AC3E}">
        <p14:creationId xmlns:p14="http://schemas.microsoft.com/office/powerpoint/2010/main" val="333005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98B4-85EF-5117-18BC-9E715A1CE971}"/>
              </a:ext>
            </a:extLst>
          </p:cNvPr>
          <p:cNvSpPr>
            <a:spLocks noGrp="1"/>
          </p:cNvSpPr>
          <p:nvPr>
            <p:ph type="title"/>
          </p:nvPr>
        </p:nvSpPr>
        <p:spPr/>
        <p:txBody>
          <a:bodyPr/>
          <a:lstStyle/>
          <a:p>
            <a:r>
              <a:rPr lang="en-US" dirty="0"/>
              <a:t>Aim 1: Develop and validate a (p)ppGpp detection tool</a:t>
            </a:r>
          </a:p>
        </p:txBody>
      </p:sp>
      <p:sp>
        <p:nvSpPr>
          <p:cNvPr id="3" name="Content Placeholder 2">
            <a:extLst>
              <a:ext uri="{FF2B5EF4-FFF2-40B4-BE49-F238E27FC236}">
                <a16:creationId xmlns:a16="http://schemas.microsoft.com/office/drawing/2014/main" id="{4DA03192-C8D7-11DA-0049-34AFA1D32E22}"/>
              </a:ext>
            </a:extLst>
          </p:cNvPr>
          <p:cNvSpPr>
            <a:spLocks noGrp="1"/>
          </p:cNvSpPr>
          <p:nvPr>
            <p:ph idx="1"/>
          </p:nvPr>
        </p:nvSpPr>
        <p:spPr/>
        <p:txBody>
          <a:bodyPr/>
          <a:lstStyle/>
          <a:p>
            <a:pPr>
              <a:buFont typeface="Wingdings" pitchFamily="2" charset="2"/>
              <a:buChar char="q"/>
            </a:pPr>
            <a:r>
              <a:rPr lang="en-US" dirty="0">
                <a:latin typeface="Aptos" panose="020B0004020202020204" pitchFamily="34" charset="0"/>
              </a:rPr>
              <a:t>(p)ppGpp specific: signal seen in response to (p)ppGpp alone</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Dynamic: signal fluctuates to reflect (p)ppGpp dynamics over time</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Accurate: signal reflects actual (p)ppGpp levels</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Sensitive: signal respond to acute amino acid starvation</a:t>
            </a:r>
          </a:p>
          <a:p>
            <a:pPr>
              <a:buFont typeface="Wingdings" pitchFamily="2" charset="2"/>
              <a:buChar char="q"/>
            </a:pPr>
            <a:endParaRPr lang="en-US" dirty="0">
              <a:latin typeface="Aptos" panose="020B0004020202020204" pitchFamily="34" charset="0"/>
            </a:endParaRPr>
          </a:p>
        </p:txBody>
      </p:sp>
    </p:spTree>
    <p:extLst>
      <p:ext uri="{BB962C8B-B14F-4D97-AF65-F5344CB8AC3E}">
        <p14:creationId xmlns:p14="http://schemas.microsoft.com/office/powerpoint/2010/main" val="2084616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C59E0C-5966-993E-2F41-AC8E7BD245F6}"/>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r="7798" b="49949"/>
          <a:stretch/>
        </p:blipFill>
        <p:spPr>
          <a:xfrm>
            <a:off x="2048684" y="2281664"/>
            <a:ext cx="7450916" cy="4409440"/>
          </a:xfrm>
        </p:spPr>
      </p:pic>
      <p:sp>
        <p:nvSpPr>
          <p:cNvPr id="9" name="Rectangle 8">
            <a:extLst>
              <a:ext uri="{FF2B5EF4-FFF2-40B4-BE49-F238E27FC236}">
                <a16:creationId xmlns:a16="http://schemas.microsoft.com/office/drawing/2014/main" id="{F7D2AD60-6AB3-6744-C101-8B23AB7D8EC3}"/>
              </a:ext>
            </a:extLst>
          </p:cNvPr>
          <p:cNvSpPr/>
          <p:nvPr/>
        </p:nvSpPr>
        <p:spPr>
          <a:xfrm>
            <a:off x="8465837" y="2605756"/>
            <a:ext cx="1324947" cy="2066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64CBE2-2BA9-4A3D-D95C-E7885B7A4083}"/>
              </a:ext>
            </a:extLst>
          </p:cNvPr>
          <p:cNvSpPr/>
          <p:nvPr/>
        </p:nvSpPr>
        <p:spPr>
          <a:xfrm>
            <a:off x="7405816" y="5339621"/>
            <a:ext cx="984738" cy="931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215559D-96D2-33FE-A037-3187FD01DC97}"/>
              </a:ext>
            </a:extLst>
          </p:cNvPr>
          <p:cNvSpPr/>
          <p:nvPr/>
        </p:nvSpPr>
        <p:spPr>
          <a:xfrm>
            <a:off x="3207123" y="3736036"/>
            <a:ext cx="2794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966A42-2942-5D44-2542-E15AD38352F2}"/>
              </a:ext>
            </a:extLst>
          </p:cNvPr>
          <p:cNvSpPr/>
          <p:nvPr/>
        </p:nvSpPr>
        <p:spPr>
          <a:xfrm>
            <a:off x="8320052" y="4688522"/>
            <a:ext cx="590062"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BFD5B2-55FF-B56A-D4B4-2E4CDC5B6499}"/>
              </a:ext>
            </a:extLst>
          </p:cNvPr>
          <p:cNvSpPr/>
          <p:nvPr/>
        </p:nvSpPr>
        <p:spPr>
          <a:xfrm>
            <a:off x="6849401" y="1964655"/>
            <a:ext cx="4121426" cy="2451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CF97B5A1-E1EB-3E09-4D7C-F973CD0B6A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730836" cy="1685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a:extLst>
              <a:ext uri="{FF2B5EF4-FFF2-40B4-BE49-F238E27FC236}">
                <a16:creationId xmlns:a16="http://schemas.microsoft.com/office/drawing/2014/main" id="{90F609A1-A287-54F1-3AB1-080A45264CC6}"/>
              </a:ext>
            </a:extLst>
          </p:cNvPr>
          <p:cNvSpPr/>
          <p:nvPr/>
        </p:nvSpPr>
        <p:spPr>
          <a:xfrm>
            <a:off x="8110185" y="2557562"/>
            <a:ext cx="419734" cy="1964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9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606E-D95D-992B-5053-D2C6986C0E21}"/>
              </a:ext>
            </a:extLst>
          </p:cNvPr>
          <p:cNvSpPr>
            <a:spLocks noGrp="1"/>
          </p:cNvSpPr>
          <p:nvPr>
            <p:ph type="title"/>
          </p:nvPr>
        </p:nvSpPr>
        <p:spPr/>
        <p:txBody>
          <a:bodyPr>
            <a:normAutofit fontScale="90000"/>
          </a:bodyPr>
          <a:lstStyle/>
          <a:p>
            <a:r>
              <a:rPr lang="en-US" dirty="0"/>
              <a:t>Dynamic (p)ppGpp luciferase reporter in model bacterium, </a:t>
            </a:r>
            <a:r>
              <a:rPr lang="en-US" i="1" dirty="0"/>
              <a:t>Bacillus subtilis</a:t>
            </a:r>
            <a:endParaRPr lang="en-US" dirty="0"/>
          </a:p>
        </p:txBody>
      </p:sp>
      <p:grpSp>
        <p:nvGrpSpPr>
          <p:cNvPr id="5" name="Group 4">
            <a:extLst>
              <a:ext uri="{FF2B5EF4-FFF2-40B4-BE49-F238E27FC236}">
                <a16:creationId xmlns:a16="http://schemas.microsoft.com/office/drawing/2014/main" id="{28B19CEA-29E1-4001-349F-F909D1339441}"/>
              </a:ext>
            </a:extLst>
          </p:cNvPr>
          <p:cNvGrpSpPr/>
          <p:nvPr/>
        </p:nvGrpSpPr>
        <p:grpSpPr>
          <a:xfrm>
            <a:off x="2827492" y="1805610"/>
            <a:ext cx="6537015" cy="2418969"/>
            <a:chOff x="3676650" y="2426956"/>
            <a:chExt cx="4895850" cy="1811669"/>
          </a:xfrm>
        </p:grpSpPr>
        <p:sp>
          <p:nvSpPr>
            <p:cNvPr id="6" name="Text Box 1">
              <a:extLst>
                <a:ext uri="{FF2B5EF4-FFF2-40B4-BE49-F238E27FC236}">
                  <a16:creationId xmlns:a16="http://schemas.microsoft.com/office/drawing/2014/main" id="{CB4AB763-BA5D-A3F9-DA93-2483D828200B}"/>
                </a:ext>
              </a:extLst>
            </p:cNvPr>
            <p:cNvSpPr txBox="1">
              <a:spLocks/>
            </p:cNvSpPr>
            <p:nvPr/>
          </p:nvSpPr>
          <p:spPr bwMode="auto">
            <a:xfrm>
              <a:off x="3819525" y="2779713"/>
              <a:ext cx="1130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7" name="Rectangle 2">
              <a:extLst>
                <a:ext uri="{FF2B5EF4-FFF2-40B4-BE49-F238E27FC236}">
                  <a16:creationId xmlns:a16="http://schemas.microsoft.com/office/drawing/2014/main" id="{9403FC58-9843-59E4-E1A0-C7EE898BBFCF}"/>
                </a:ext>
              </a:extLst>
            </p:cNvPr>
            <p:cNvSpPr>
              <a:spLocks/>
            </p:cNvSpPr>
            <p:nvPr/>
          </p:nvSpPr>
          <p:spPr bwMode="auto">
            <a:xfrm>
              <a:off x="6856413" y="3211513"/>
              <a:ext cx="1635125" cy="463550"/>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8" name="Text Box 3">
              <a:extLst>
                <a:ext uri="{FF2B5EF4-FFF2-40B4-BE49-F238E27FC236}">
                  <a16:creationId xmlns:a16="http://schemas.microsoft.com/office/drawing/2014/main" id="{BB1C6808-C716-D3CE-70A8-CD91039736C1}"/>
                </a:ext>
              </a:extLst>
            </p:cNvPr>
            <p:cNvSpPr txBox="1">
              <a:spLocks/>
            </p:cNvSpPr>
            <p:nvPr/>
          </p:nvSpPr>
          <p:spPr bwMode="auto">
            <a:xfrm>
              <a:off x="6900816" y="3295031"/>
              <a:ext cx="1546318" cy="307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000" b="1" i="1" dirty="0">
                  <a:solidFill>
                    <a:srgbClr val="000000"/>
                  </a:solidFill>
                </a:rPr>
                <a:t>firefly luciferase</a:t>
              </a:r>
            </a:p>
          </p:txBody>
        </p:sp>
        <p:sp>
          <p:nvSpPr>
            <p:cNvPr id="9" name="Line 4">
              <a:extLst>
                <a:ext uri="{FF2B5EF4-FFF2-40B4-BE49-F238E27FC236}">
                  <a16:creationId xmlns:a16="http://schemas.microsoft.com/office/drawing/2014/main" id="{47754ED1-C2E7-6320-6292-DDB738DDCAA1}"/>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0" name="Line 5">
              <a:extLst>
                <a:ext uri="{FF2B5EF4-FFF2-40B4-BE49-F238E27FC236}">
                  <a16:creationId xmlns:a16="http://schemas.microsoft.com/office/drawing/2014/main" id="{2D1DBDE8-1548-31B6-E5E7-4C10B6C12566}"/>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1" name="Line 6">
              <a:extLst>
                <a:ext uri="{FF2B5EF4-FFF2-40B4-BE49-F238E27FC236}">
                  <a16:creationId xmlns:a16="http://schemas.microsoft.com/office/drawing/2014/main" id="{571B8284-7532-357D-401F-9B22AE11D249}"/>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pic>
          <p:nvPicPr>
            <p:cNvPr id="12" name="Picture 7">
              <a:extLst>
                <a:ext uri="{FF2B5EF4-FFF2-40B4-BE49-F238E27FC236}">
                  <a16:creationId xmlns:a16="http://schemas.microsoft.com/office/drawing/2014/main" id="{A98DA4D7-D52B-663F-F7F6-037529155DA3}"/>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8">
              <a:extLst>
                <a:ext uri="{FF2B5EF4-FFF2-40B4-BE49-F238E27FC236}">
                  <a16:creationId xmlns:a16="http://schemas.microsoft.com/office/drawing/2014/main" id="{9F497100-EBE4-7C11-6E83-CC3F6805B4F3}"/>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4" name="Text Box 9">
              <a:extLst>
                <a:ext uri="{FF2B5EF4-FFF2-40B4-BE49-F238E27FC236}">
                  <a16:creationId xmlns:a16="http://schemas.microsoft.com/office/drawing/2014/main" id="{D78EB0E7-8CD2-EBEA-8571-ED25A11C1354}"/>
                </a:ext>
              </a:extLst>
            </p:cNvPr>
            <p:cNvSpPr txBox="1">
              <a:spLocks/>
            </p:cNvSpPr>
            <p:nvPr/>
          </p:nvSpPr>
          <p:spPr bwMode="auto">
            <a:xfrm>
              <a:off x="5905500" y="2426956"/>
              <a:ext cx="1644681"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700" b="1" i="1" dirty="0">
                  <a:solidFill>
                    <a:srgbClr val="000000"/>
                  </a:solidFill>
                </a:rPr>
                <a:t>ilvE</a:t>
              </a:r>
              <a:r>
                <a:rPr lang="en-US" altLang="en-US" sz="1700" b="1" dirty="0">
                  <a:solidFill>
                    <a:srgbClr val="000000"/>
                  </a:solidFill>
                </a:rPr>
                <a:t> riboswitch</a:t>
              </a:r>
            </a:p>
          </p:txBody>
        </p:sp>
      </p:grpSp>
      <p:sp>
        <p:nvSpPr>
          <p:cNvPr id="3" name="TextBox 2">
            <a:extLst>
              <a:ext uri="{FF2B5EF4-FFF2-40B4-BE49-F238E27FC236}">
                <a16:creationId xmlns:a16="http://schemas.microsoft.com/office/drawing/2014/main" id="{4A7FDF54-44DD-83AF-4CEE-6128893580AB}"/>
              </a:ext>
            </a:extLst>
          </p:cNvPr>
          <p:cNvSpPr txBox="1"/>
          <p:nvPr/>
        </p:nvSpPr>
        <p:spPr>
          <a:xfrm>
            <a:off x="3127943" y="4926633"/>
            <a:ext cx="5351088" cy="646331"/>
          </a:xfrm>
          <a:prstGeom prst="rect">
            <a:avLst/>
          </a:prstGeom>
          <a:noFill/>
        </p:spPr>
        <p:txBody>
          <a:bodyPr wrap="square" rtlCol="0">
            <a:spAutoFit/>
          </a:bodyPr>
          <a:lstStyle/>
          <a:p>
            <a:r>
              <a:rPr lang="en-US" b="1" dirty="0"/>
              <a:t>No background luminescence</a:t>
            </a:r>
            <a:endParaRPr lang="en-US" b="1" i="1" dirty="0"/>
          </a:p>
          <a:p>
            <a:r>
              <a:rPr lang="en-US" b="1" dirty="0"/>
              <a:t>~ 5-minute half-life</a:t>
            </a:r>
          </a:p>
        </p:txBody>
      </p:sp>
      <p:pic>
        <p:nvPicPr>
          <p:cNvPr id="4" name="Content Placeholder 8">
            <a:extLst>
              <a:ext uri="{FF2B5EF4-FFF2-40B4-BE49-F238E27FC236}">
                <a16:creationId xmlns:a16="http://schemas.microsoft.com/office/drawing/2014/main" id="{1159F3AF-A96F-2F54-143B-EFF415BCE9DA}"/>
              </a:ext>
            </a:extLst>
          </p:cNvPr>
          <p:cNvPicPr>
            <a:picLocks noChangeAspect="1"/>
          </p:cNvPicPr>
          <p:nvPr/>
        </p:nvPicPr>
        <p:blipFill rotWithShape="1">
          <a:blip r:embed="rId4">
            <a:extLst>
              <a:ext uri="{28A0092B-C50C-407E-A947-70E740481C1C}">
                <a14:useLocalDpi xmlns:a14="http://schemas.microsoft.com/office/drawing/2010/main" val="0"/>
              </a:ext>
            </a:extLst>
          </a:blip>
          <a:srcRect l="74460" t="59221" r="2368" b="19498"/>
          <a:stretch/>
        </p:blipFill>
        <p:spPr>
          <a:xfrm>
            <a:off x="9364507" y="5053365"/>
            <a:ext cx="2056556" cy="1322071"/>
          </a:xfrm>
          <a:prstGeom prst="rect">
            <a:avLst/>
          </a:prstGeom>
        </p:spPr>
      </p:pic>
      <p:sp>
        <p:nvSpPr>
          <p:cNvPr id="15" name="TextBox 14">
            <a:extLst>
              <a:ext uri="{FF2B5EF4-FFF2-40B4-BE49-F238E27FC236}">
                <a16:creationId xmlns:a16="http://schemas.microsoft.com/office/drawing/2014/main" id="{F0322090-B8ED-24CD-4AAD-9256EACB17BD}"/>
              </a:ext>
            </a:extLst>
          </p:cNvPr>
          <p:cNvSpPr txBox="1"/>
          <p:nvPr/>
        </p:nvSpPr>
        <p:spPr>
          <a:xfrm>
            <a:off x="0" y="6488668"/>
            <a:ext cx="1736373" cy="369332"/>
          </a:xfrm>
          <a:prstGeom prst="rect">
            <a:avLst/>
          </a:prstGeom>
          <a:noFill/>
        </p:spPr>
        <p:txBody>
          <a:bodyPr wrap="none" rtlCol="0">
            <a:spAutoFit/>
          </a:bodyPr>
          <a:lstStyle/>
          <a:p>
            <a:r>
              <a:rPr lang="en-US" b="1" dirty="0"/>
              <a:t>David </a:t>
            </a:r>
            <a:r>
              <a:rPr lang="en-US" b="1" dirty="0" err="1"/>
              <a:t>Dubnau</a:t>
            </a:r>
            <a:endParaRPr lang="en-US" b="1" dirty="0"/>
          </a:p>
        </p:txBody>
      </p:sp>
      <p:sp>
        <p:nvSpPr>
          <p:cNvPr id="16" name="TextBox 15">
            <a:extLst>
              <a:ext uri="{FF2B5EF4-FFF2-40B4-BE49-F238E27FC236}">
                <a16:creationId xmlns:a16="http://schemas.microsoft.com/office/drawing/2014/main" id="{048A7750-47E3-07C6-DEEB-80A0E841EC2C}"/>
              </a:ext>
            </a:extLst>
          </p:cNvPr>
          <p:cNvSpPr txBox="1"/>
          <p:nvPr/>
        </p:nvSpPr>
        <p:spPr>
          <a:xfrm>
            <a:off x="854756" y="2860877"/>
            <a:ext cx="1210588" cy="461665"/>
          </a:xfrm>
          <a:prstGeom prst="rect">
            <a:avLst/>
          </a:prstGeom>
          <a:noFill/>
        </p:spPr>
        <p:txBody>
          <a:bodyPr wrap="none" rtlCol="0">
            <a:spAutoFit/>
          </a:bodyPr>
          <a:lstStyle/>
          <a:p>
            <a:r>
              <a:rPr lang="en-US" sz="2400" b="1" dirty="0" err="1"/>
              <a:t>RsFluc</a:t>
            </a:r>
            <a:endParaRPr lang="en-US" sz="2400" b="1" dirty="0"/>
          </a:p>
        </p:txBody>
      </p:sp>
    </p:spTree>
    <p:extLst>
      <p:ext uri="{BB962C8B-B14F-4D97-AF65-F5344CB8AC3E}">
        <p14:creationId xmlns:p14="http://schemas.microsoft.com/office/powerpoint/2010/main" val="78355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4DEB12-812D-EE88-2088-B5DCA1134EFD}"/>
              </a:ext>
            </a:extLst>
          </p:cNvPr>
          <p:cNvSpPr>
            <a:spLocks noGrp="1"/>
          </p:cNvSpPr>
          <p:nvPr>
            <p:ph type="title"/>
          </p:nvPr>
        </p:nvSpPr>
        <p:spPr/>
        <p:txBody>
          <a:bodyPr>
            <a:normAutofit fontScale="90000"/>
          </a:bodyPr>
          <a:lstStyle/>
          <a:p>
            <a:r>
              <a:rPr lang="en-US" dirty="0"/>
              <a:t>Dynamic (p)ppGpp luciferase reporter in model bacterium, </a:t>
            </a:r>
            <a:r>
              <a:rPr lang="en-US" i="1" dirty="0"/>
              <a:t>Bacillus subtilis</a:t>
            </a:r>
            <a:endParaRPr lang="en-US" dirty="0"/>
          </a:p>
        </p:txBody>
      </p:sp>
      <p:sp>
        <p:nvSpPr>
          <p:cNvPr id="4" name="TextBox 3">
            <a:extLst>
              <a:ext uri="{FF2B5EF4-FFF2-40B4-BE49-F238E27FC236}">
                <a16:creationId xmlns:a16="http://schemas.microsoft.com/office/drawing/2014/main" id="{D4618A8D-FEC9-2C74-B95F-31D2DB4958FF}"/>
              </a:ext>
            </a:extLst>
          </p:cNvPr>
          <p:cNvSpPr txBox="1"/>
          <p:nvPr/>
        </p:nvSpPr>
        <p:spPr>
          <a:xfrm>
            <a:off x="9547225" y="1634242"/>
            <a:ext cx="530225" cy="369332"/>
          </a:xfrm>
          <a:prstGeom prst="rect">
            <a:avLst/>
          </a:prstGeom>
          <a:solidFill>
            <a:schemeClr val="tx1"/>
          </a:solidFill>
        </p:spPr>
        <p:txBody>
          <a:bodyPr wrap="square" rtlCol="0">
            <a:spAutoFit/>
          </a:bodyPr>
          <a:lstStyle/>
          <a:p>
            <a:r>
              <a:rPr lang="en-US" dirty="0">
                <a:solidFill>
                  <a:schemeClr val="bg1"/>
                </a:solidFill>
              </a:rPr>
              <a:t>OD</a:t>
            </a:r>
          </a:p>
        </p:txBody>
      </p:sp>
      <p:sp>
        <p:nvSpPr>
          <p:cNvPr id="6" name="TextBox 5">
            <a:extLst>
              <a:ext uri="{FF2B5EF4-FFF2-40B4-BE49-F238E27FC236}">
                <a16:creationId xmlns:a16="http://schemas.microsoft.com/office/drawing/2014/main" id="{7384693D-1A81-C2A9-0905-50EAC3C45187}"/>
              </a:ext>
            </a:extLst>
          </p:cNvPr>
          <p:cNvSpPr txBox="1"/>
          <p:nvPr/>
        </p:nvSpPr>
        <p:spPr>
          <a:xfrm>
            <a:off x="9547225" y="2003574"/>
            <a:ext cx="930275" cy="369332"/>
          </a:xfrm>
          <a:prstGeom prst="rect">
            <a:avLst/>
          </a:prstGeom>
          <a:solidFill>
            <a:srgbClr val="0532F9"/>
          </a:solidFill>
        </p:spPr>
        <p:txBody>
          <a:bodyPr wrap="square" rtlCol="0">
            <a:spAutoFit/>
          </a:bodyPr>
          <a:lstStyle/>
          <a:p>
            <a:r>
              <a:rPr lang="en-US" dirty="0" err="1">
                <a:solidFill>
                  <a:schemeClr val="bg1"/>
                </a:solidFill>
              </a:rPr>
              <a:t>RsFluc</a:t>
            </a:r>
            <a:r>
              <a:rPr lang="en-US" dirty="0">
                <a:solidFill>
                  <a:schemeClr val="bg1"/>
                </a:solidFill>
              </a:rPr>
              <a:t> </a:t>
            </a:r>
          </a:p>
        </p:txBody>
      </p:sp>
      <p:sp>
        <p:nvSpPr>
          <p:cNvPr id="11" name="TextBox 10">
            <a:extLst>
              <a:ext uri="{FF2B5EF4-FFF2-40B4-BE49-F238E27FC236}">
                <a16:creationId xmlns:a16="http://schemas.microsoft.com/office/drawing/2014/main" id="{F5B41B73-F8D9-054C-18CA-69039861B613}"/>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pic>
        <p:nvPicPr>
          <p:cNvPr id="2" name="Picture 1">
            <a:extLst>
              <a:ext uri="{FF2B5EF4-FFF2-40B4-BE49-F238E27FC236}">
                <a16:creationId xmlns:a16="http://schemas.microsoft.com/office/drawing/2014/main" id="{CEA8A205-1DFF-EB51-10FD-79B638F4179B}"/>
              </a:ext>
            </a:extLst>
          </p:cNvPr>
          <p:cNvPicPr>
            <a:picLocks noChangeAspect="1"/>
          </p:cNvPicPr>
          <p:nvPr/>
        </p:nvPicPr>
        <p:blipFill>
          <a:blip r:embed="rId3"/>
          <a:stretch>
            <a:fillRect/>
          </a:stretch>
        </p:blipFill>
        <p:spPr>
          <a:xfrm>
            <a:off x="2127594" y="1634242"/>
            <a:ext cx="7684743" cy="4657420"/>
          </a:xfrm>
          <a:prstGeom prst="rect">
            <a:avLst/>
          </a:prstGeom>
        </p:spPr>
      </p:pic>
    </p:spTree>
    <p:extLst>
      <p:ext uri="{BB962C8B-B14F-4D97-AF65-F5344CB8AC3E}">
        <p14:creationId xmlns:p14="http://schemas.microsoft.com/office/powerpoint/2010/main" val="75810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CBF1-2288-4D34-44CF-6C25B3761CC9}"/>
              </a:ext>
            </a:extLst>
          </p:cNvPr>
          <p:cNvSpPr>
            <a:spLocks noGrp="1"/>
          </p:cNvSpPr>
          <p:nvPr>
            <p:ph type="title"/>
          </p:nvPr>
        </p:nvSpPr>
        <p:spPr/>
        <p:txBody>
          <a:bodyPr/>
          <a:lstStyle/>
          <a:p>
            <a:r>
              <a:rPr lang="en-US" dirty="0"/>
              <a:t>(p)ppGpp synthetases in </a:t>
            </a:r>
            <a:r>
              <a:rPr lang="en-US" i="1" dirty="0"/>
              <a:t>B. subtilis</a:t>
            </a:r>
            <a:endParaRPr lang="en-US" dirty="0"/>
          </a:p>
        </p:txBody>
      </p:sp>
      <p:grpSp>
        <p:nvGrpSpPr>
          <p:cNvPr id="17" name="Group 16">
            <a:extLst>
              <a:ext uri="{FF2B5EF4-FFF2-40B4-BE49-F238E27FC236}">
                <a16:creationId xmlns:a16="http://schemas.microsoft.com/office/drawing/2014/main" id="{6578A24D-CD33-7B11-6879-6F518D4E19BC}"/>
              </a:ext>
            </a:extLst>
          </p:cNvPr>
          <p:cNvGrpSpPr/>
          <p:nvPr/>
        </p:nvGrpSpPr>
        <p:grpSpPr>
          <a:xfrm>
            <a:off x="1543050" y="2130425"/>
            <a:ext cx="10629900" cy="520700"/>
            <a:chOff x="1206500" y="2133600"/>
            <a:chExt cx="10629900" cy="520700"/>
          </a:xfrm>
        </p:grpSpPr>
        <p:cxnSp>
          <p:nvCxnSpPr>
            <p:cNvPr id="16" name="Straight Connector 15">
              <a:extLst>
                <a:ext uri="{FF2B5EF4-FFF2-40B4-BE49-F238E27FC236}">
                  <a16:creationId xmlns:a16="http://schemas.microsoft.com/office/drawing/2014/main" id="{8EC70111-5C3E-D5F1-E58B-EA51AE029C1A}"/>
                </a:ext>
              </a:extLst>
            </p:cNvPr>
            <p:cNvCxnSpPr/>
            <p:nvPr/>
          </p:nvCxnSpPr>
          <p:spPr>
            <a:xfrm>
              <a:off x="1206500" y="2393950"/>
              <a:ext cx="10629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532FAB09-63AD-BD05-9E5E-C11437723511}"/>
                </a:ext>
              </a:extLst>
            </p:cNvPr>
            <p:cNvSpPr/>
            <p:nvPr/>
          </p:nvSpPr>
          <p:spPr>
            <a:xfrm>
              <a:off x="1587500" y="2133600"/>
              <a:ext cx="2425700" cy="5207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Hydrolase</a:t>
              </a:r>
            </a:p>
          </p:txBody>
        </p:sp>
        <p:sp>
          <p:nvSpPr>
            <p:cNvPr id="6" name="Rounded Rectangle 5">
              <a:extLst>
                <a:ext uri="{FF2B5EF4-FFF2-40B4-BE49-F238E27FC236}">
                  <a16:creationId xmlns:a16="http://schemas.microsoft.com/office/drawing/2014/main" id="{FB3EBFC2-5D38-B10D-C040-7631C92B9F5C}"/>
                </a:ext>
              </a:extLst>
            </p:cNvPr>
            <p:cNvSpPr/>
            <p:nvPr/>
          </p:nvSpPr>
          <p:spPr>
            <a:xfrm>
              <a:off x="4432300" y="2133600"/>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sp>
          <p:nvSpPr>
            <p:cNvPr id="7" name="Rounded Rectangle 6">
              <a:extLst>
                <a:ext uri="{FF2B5EF4-FFF2-40B4-BE49-F238E27FC236}">
                  <a16:creationId xmlns:a16="http://schemas.microsoft.com/office/drawing/2014/main" id="{7761EF2F-2327-30AD-0777-87881B4D2C26}"/>
                </a:ext>
              </a:extLst>
            </p:cNvPr>
            <p:cNvSpPr/>
            <p:nvPr/>
          </p:nvSpPr>
          <p:spPr>
            <a:xfrm>
              <a:off x="7277100" y="2133600"/>
              <a:ext cx="4292600" cy="5207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CTD</a:t>
              </a:r>
            </a:p>
          </p:txBody>
        </p:sp>
      </p:grpSp>
      <p:grpSp>
        <p:nvGrpSpPr>
          <p:cNvPr id="21" name="Group 20">
            <a:extLst>
              <a:ext uri="{FF2B5EF4-FFF2-40B4-BE49-F238E27FC236}">
                <a16:creationId xmlns:a16="http://schemas.microsoft.com/office/drawing/2014/main" id="{3918703F-711D-40C2-03B7-55FBF181DCAF}"/>
              </a:ext>
            </a:extLst>
          </p:cNvPr>
          <p:cNvGrpSpPr/>
          <p:nvPr/>
        </p:nvGrpSpPr>
        <p:grpSpPr>
          <a:xfrm>
            <a:off x="4552950" y="3535362"/>
            <a:ext cx="2857500" cy="520700"/>
            <a:chOff x="4552950" y="3535362"/>
            <a:chExt cx="2857500" cy="520700"/>
          </a:xfrm>
        </p:grpSpPr>
        <p:cxnSp>
          <p:nvCxnSpPr>
            <p:cNvPr id="19" name="Straight Connector 18">
              <a:extLst>
                <a:ext uri="{FF2B5EF4-FFF2-40B4-BE49-F238E27FC236}">
                  <a16:creationId xmlns:a16="http://schemas.microsoft.com/office/drawing/2014/main" id="{79430DD3-CDAF-7268-4BFC-5924B7BF0923}"/>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F16C9437-9E16-0999-F6B9-3F12D79BE644}"/>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grpSp>
        <p:nvGrpSpPr>
          <p:cNvPr id="22" name="Group 21">
            <a:extLst>
              <a:ext uri="{FF2B5EF4-FFF2-40B4-BE49-F238E27FC236}">
                <a16:creationId xmlns:a16="http://schemas.microsoft.com/office/drawing/2014/main" id="{C7C25599-5D6D-E772-A86D-22E29AFBF5A4}"/>
              </a:ext>
            </a:extLst>
          </p:cNvPr>
          <p:cNvGrpSpPr/>
          <p:nvPr/>
        </p:nvGrpSpPr>
        <p:grpSpPr>
          <a:xfrm>
            <a:off x="4552950" y="4940299"/>
            <a:ext cx="2857500" cy="520700"/>
            <a:chOff x="4552950" y="3535362"/>
            <a:chExt cx="2857500" cy="520700"/>
          </a:xfrm>
        </p:grpSpPr>
        <p:cxnSp>
          <p:nvCxnSpPr>
            <p:cNvPr id="23" name="Straight Connector 22">
              <a:extLst>
                <a:ext uri="{FF2B5EF4-FFF2-40B4-BE49-F238E27FC236}">
                  <a16:creationId xmlns:a16="http://schemas.microsoft.com/office/drawing/2014/main" id="{F5152CE8-4239-FFF2-5EC0-0F05DCA3A923}"/>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2C91D52-C5F2-F28A-2239-DCBCC6B32447}"/>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sp>
        <p:nvSpPr>
          <p:cNvPr id="25" name="TextBox 24">
            <a:extLst>
              <a:ext uri="{FF2B5EF4-FFF2-40B4-BE49-F238E27FC236}">
                <a16:creationId xmlns:a16="http://schemas.microsoft.com/office/drawing/2014/main" id="{CA40052F-9E8B-38CB-1CF7-8F172473AE10}"/>
              </a:ext>
            </a:extLst>
          </p:cNvPr>
          <p:cNvSpPr txBox="1"/>
          <p:nvPr/>
        </p:nvSpPr>
        <p:spPr>
          <a:xfrm>
            <a:off x="439147" y="2206109"/>
            <a:ext cx="710451" cy="369332"/>
          </a:xfrm>
          <a:prstGeom prst="rect">
            <a:avLst/>
          </a:prstGeom>
          <a:noFill/>
        </p:spPr>
        <p:txBody>
          <a:bodyPr wrap="none" rtlCol="0">
            <a:spAutoFit/>
          </a:bodyPr>
          <a:lstStyle/>
          <a:p>
            <a:r>
              <a:rPr lang="en-US" b="1" dirty="0" err="1"/>
              <a:t>RelA</a:t>
            </a:r>
            <a:endParaRPr lang="en-US" b="1" dirty="0"/>
          </a:p>
        </p:txBody>
      </p:sp>
      <p:sp>
        <p:nvSpPr>
          <p:cNvPr id="26" name="TextBox 25">
            <a:extLst>
              <a:ext uri="{FF2B5EF4-FFF2-40B4-BE49-F238E27FC236}">
                <a16:creationId xmlns:a16="http://schemas.microsoft.com/office/drawing/2014/main" id="{9FBB7913-BC4E-0814-401E-B464EC2785FB}"/>
              </a:ext>
            </a:extLst>
          </p:cNvPr>
          <p:cNvSpPr txBox="1"/>
          <p:nvPr/>
        </p:nvSpPr>
        <p:spPr>
          <a:xfrm>
            <a:off x="439147" y="5015983"/>
            <a:ext cx="761747" cy="369332"/>
          </a:xfrm>
          <a:prstGeom prst="rect">
            <a:avLst/>
          </a:prstGeom>
          <a:noFill/>
        </p:spPr>
        <p:txBody>
          <a:bodyPr wrap="none" rtlCol="0">
            <a:spAutoFit/>
          </a:bodyPr>
          <a:lstStyle/>
          <a:p>
            <a:r>
              <a:rPr lang="en-US" b="1" dirty="0" err="1"/>
              <a:t>SasB</a:t>
            </a:r>
            <a:endParaRPr lang="en-US" b="1" dirty="0"/>
          </a:p>
        </p:txBody>
      </p:sp>
      <p:sp>
        <p:nvSpPr>
          <p:cNvPr id="27" name="TextBox 26">
            <a:extLst>
              <a:ext uri="{FF2B5EF4-FFF2-40B4-BE49-F238E27FC236}">
                <a16:creationId xmlns:a16="http://schemas.microsoft.com/office/drawing/2014/main" id="{E236D707-4A38-307D-CFA4-6DBCEC9A1E2D}"/>
              </a:ext>
            </a:extLst>
          </p:cNvPr>
          <p:cNvSpPr txBox="1"/>
          <p:nvPr/>
        </p:nvSpPr>
        <p:spPr>
          <a:xfrm>
            <a:off x="387851" y="3611046"/>
            <a:ext cx="761747" cy="369332"/>
          </a:xfrm>
          <a:prstGeom prst="rect">
            <a:avLst/>
          </a:prstGeom>
          <a:noFill/>
        </p:spPr>
        <p:txBody>
          <a:bodyPr wrap="none" rtlCol="0">
            <a:spAutoFit/>
          </a:bodyPr>
          <a:lstStyle/>
          <a:p>
            <a:r>
              <a:rPr lang="en-US" b="1" dirty="0" err="1"/>
              <a:t>SasA</a:t>
            </a:r>
            <a:endParaRPr lang="en-US" b="1" dirty="0"/>
          </a:p>
        </p:txBody>
      </p:sp>
      <p:sp>
        <p:nvSpPr>
          <p:cNvPr id="28" name="Multiply 27">
            <a:extLst>
              <a:ext uri="{FF2B5EF4-FFF2-40B4-BE49-F238E27FC236}">
                <a16:creationId xmlns:a16="http://schemas.microsoft.com/office/drawing/2014/main" id="{BF735A73-8880-CAEB-B936-7AC04399F612}"/>
              </a:ext>
            </a:extLst>
          </p:cNvPr>
          <p:cNvSpPr/>
          <p:nvPr/>
        </p:nvSpPr>
        <p:spPr>
          <a:xfrm>
            <a:off x="5615940" y="2024856"/>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Multiply 28">
            <a:extLst>
              <a:ext uri="{FF2B5EF4-FFF2-40B4-BE49-F238E27FC236}">
                <a16:creationId xmlns:a16="http://schemas.microsoft.com/office/drawing/2014/main" id="{8E1DF2D7-D16F-EF1F-7D5B-19671926217E}"/>
              </a:ext>
            </a:extLst>
          </p:cNvPr>
          <p:cNvSpPr/>
          <p:nvPr/>
        </p:nvSpPr>
        <p:spPr>
          <a:xfrm>
            <a:off x="5615940" y="3429793"/>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Multiply 29">
            <a:extLst>
              <a:ext uri="{FF2B5EF4-FFF2-40B4-BE49-F238E27FC236}">
                <a16:creationId xmlns:a16="http://schemas.microsoft.com/office/drawing/2014/main" id="{D562F26F-FB8C-E78F-2223-3AABF174E7BF}"/>
              </a:ext>
            </a:extLst>
          </p:cNvPr>
          <p:cNvSpPr/>
          <p:nvPr/>
        </p:nvSpPr>
        <p:spPr>
          <a:xfrm>
            <a:off x="5615940" y="4834730"/>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3889525-2847-3075-B885-4EBE2EB74BDC}"/>
              </a:ext>
            </a:extLst>
          </p:cNvPr>
          <p:cNvSpPr txBox="1"/>
          <p:nvPr/>
        </p:nvSpPr>
        <p:spPr>
          <a:xfrm>
            <a:off x="4679901" y="6008834"/>
            <a:ext cx="2603598" cy="461665"/>
          </a:xfrm>
          <a:prstGeom prst="rect">
            <a:avLst/>
          </a:prstGeom>
          <a:solidFill>
            <a:srgbClr val="FF0000"/>
          </a:solidFill>
        </p:spPr>
        <p:txBody>
          <a:bodyPr wrap="none" rtlCol="0">
            <a:spAutoFit/>
          </a:bodyPr>
          <a:lstStyle/>
          <a:p>
            <a:pPr algn="ctr"/>
            <a:r>
              <a:rPr lang="en-US" sz="2400" b="1" dirty="0">
                <a:solidFill>
                  <a:schemeClr val="bg1"/>
                </a:solidFill>
              </a:rPr>
              <a:t>(p)ppGpp</a:t>
            </a:r>
            <a:r>
              <a:rPr lang="en-US" sz="2400" b="1" baseline="30000" dirty="0">
                <a:solidFill>
                  <a:schemeClr val="bg1"/>
                </a:solidFill>
              </a:rPr>
              <a:t>0</a:t>
            </a:r>
            <a:r>
              <a:rPr lang="en-US" sz="2400" b="1" dirty="0">
                <a:solidFill>
                  <a:schemeClr val="bg1"/>
                </a:solidFill>
              </a:rPr>
              <a:t> strain</a:t>
            </a:r>
          </a:p>
        </p:txBody>
      </p:sp>
    </p:spTree>
    <p:extLst>
      <p:ext uri="{BB962C8B-B14F-4D97-AF65-F5344CB8AC3E}">
        <p14:creationId xmlns:p14="http://schemas.microsoft.com/office/powerpoint/2010/main" val="370042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4DEB12-812D-EE88-2088-B5DCA1134EFD}"/>
              </a:ext>
            </a:extLst>
          </p:cNvPr>
          <p:cNvSpPr>
            <a:spLocks noGrp="1"/>
          </p:cNvSpPr>
          <p:nvPr>
            <p:ph type="title"/>
          </p:nvPr>
        </p:nvSpPr>
        <p:spPr/>
        <p:txBody>
          <a:bodyPr/>
          <a:lstStyle/>
          <a:p>
            <a:r>
              <a:rPr lang="en-US" dirty="0"/>
              <a:t>Dynamic (p)ppGpp luciferase reporter, </a:t>
            </a:r>
            <a:r>
              <a:rPr lang="en-US" dirty="0" err="1"/>
              <a:t>RsFluc</a:t>
            </a:r>
            <a:endParaRPr lang="en-US" dirty="0"/>
          </a:p>
        </p:txBody>
      </p:sp>
      <p:sp>
        <p:nvSpPr>
          <p:cNvPr id="10" name="TextBox 9">
            <a:extLst>
              <a:ext uri="{FF2B5EF4-FFF2-40B4-BE49-F238E27FC236}">
                <a16:creationId xmlns:a16="http://schemas.microsoft.com/office/drawing/2014/main" id="{5812402D-0310-E891-D9F7-95BA1274FFA0}"/>
              </a:ext>
            </a:extLst>
          </p:cNvPr>
          <p:cNvSpPr txBox="1"/>
          <p:nvPr/>
        </p:nvSpPr>
        <p:spPr>
          <a:xfrm>
            <a:off x="9547225" y="2455488"/>
            <a:ext cx="2013404" cy="369332"/>
          </a:xfrm>
          <a:prstGeom prst="rect">
            <a:avLst/>
          </a:prstGeom>
          <a:solidFill>
            <a:srgbClr val="FF2500"/>
          </a:solidFill>
        </p:spPr>
        <p:txBody>
          <a:bodyPr wrap="square" rtlCol="0">
            <a:spAutoFit/>
          </a:bodyPr>
          <a:lstStyle/>
          <a:p>
            <a:r>
              <a:rPr lang="en-US" dirty="0" err="1">
                <a:solidFill>
                  <a:schemeClr val="bg1"/>
                </a:solidFill>
              </a:rPr>
              <a:t>RsFluc</a:t>
            </a:r>
            <a:r>
              <a:rPr lang="en-US" dirty="0">
                <a:solidFill>
                  <a:schemeClr val="bg1"/>
                </a:solidFill>
              </a:rPr>
              <a:t> (p)ppGpp</a:t>
            </a:r>
            <a:r>
              <a:rPr lang="en-US" baseline="30000" dirty="0">
                <a:solidFill>
                  <a:schemeClr val="bg1"/>
                </a:solidFill>
              </a:rPr>
              <a:t>0</a:t>
            </a:r>
            <a:endParaRPr lang="en-US" dirty="0">
              <a:solidFill>
                <a:schemeClr val="bg1"/>
              </a:solidFill>
            </a:endParaRPr>
          </a:p>
        </p:txBody>
      </p:sp>
      <p:sp>
        <p:nvSpPr>
          <p:cNvPr id="14" name="TextBox 13">
            <a:extLst>
              <a:ext uri="{FF2B5EF4-FFF2-40B4-BE49-F238E27FC236}">
                <a16:creationId xmlns:a16="http://schemas.microsoft.com/office/drawing/2014/main" id="{9BE1CF24-3454-1D9D-1789-7310741813D2}"/>
              </a:ext>
            </a:extLst>
          </p:cNvPr>
          <p:cNvSpPr txBox="1"/>
          <p:nvPr/>
        </p:nvSpPr>
        <p:spPr>
          <a:xfrm>
            <a:off x="9547225" y="1634242"/>
            <a:ext cx="530225" cy="369332"/>
          </a:xfrm>
          <a:prstGeom prst="rect">
            <a:avLst/>
          </a:prstGeom>
          <a:solidFill>
            <a:schemeClr val="tx1"/>
          </a:solidFill>
        </p:spPr>
        <p:txBody>
          <a:bodyPr wrap="square" rtlCol="0">
            <a:spAutoFit/>
          </a:bodyPr>
          <a:lstStyle/>
          <a:p>
            <a:r>
              <a:rPr lang="en-US" dirty="0">
                <a:solidFill>
                  <a:schemeClr val="bg1"/>
                </a:solidFill>
              </a:rPr>
              <a:t>OD</a:t>
            </a:r>
          </a:p>
        </p:txBody>
      </p:sp>
      <p:sp>
        <p:nvSpPr>
          <p:cNvPr id="15" name="TextBox 14">
            <a:extLst>
              <a:ext uri="{FF2B5EF4-FFF2-40B4-BE49-F238E27FC236}">
                <a16:creationId xmlns:a16="http://schemas.microsoft.com/office/drawing/2014/main" id="{DEE4EC82-0BD5-7A7D-A136-C2B32E1A284F}"/>
              </a:ext>
            </a:extLst>
          </p:cNvPr>
          <p:cNvSpPr txBox="1"/>
          <p:nvPr/>
        </p:nvSpPr>
        <p:spPr>
          <a:xfrm>
            <a:off x="9547225" y="2044998"/>
            <a:ext cx="930275" cy="369332"/>
          </a:xfrm>
          <a:prstGeom prst="rect">
            <a:avLst/>
          </a:prstGeom>
          <a:solidFill>
            <a:srgbClr val="0532F9"/>
          </a:solidFill>
        </p:spPr>
        <p:txBody>
          <a:bodyPr wrap="square" rtlCol="0">
            <a:spAutoFit/>
          </a:bodyPr>
          <a:lstStyle/>
          <a:p>
            <a:r>
              <a:rPr lang="en-US" dirty="0" err="1">
                <a:solidFill>
                  <a:schemeClr val="bg1"/>
                </a:solidFill>
              </a:rPr>
              <a:t>RsFluc</a:t>
            </a:r>
            <a:r>
              <a:rPr lang="en-US" dirty="0">
                <a:solidFill>
                  <a:schemeClr val="bg1"/>
                </a:solidFill>
              </a:rPr>
              <a:t> </a:t>
            </a:r>
          </a:p>
        </p:txBody>
      </p:sp>
      <p:sp>
        <p:nvSpPr>
          <p:cNvPr id="16" name="TextBox 15">
            <a:extLst>
              <a:ext uri="{FF2B5EF4-FFF2-40B4-BE49-F238E27FC236}">
                <a16:creationId xmlns:a16="http://schemas.microsoft.com/office/drawing/2014/main" id="{2F85B3FE-A53E-C95D-110A-62BAB5D24C91}"/>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pic>
        <p:nvPicPr>
          <p:cNvPr id="4" name="Content Placeholder 3">
            <a:extLst>
              <a:ext uri="{FF2B5EF4-FFF2-40B4-BE49-F238E27FC236}">
                <a16:creationId xmlns:a16="http://schemas.microsoft.com/office/drawing/2014/main" id="{BCE9542E-7136-6C8D-73E8-3325BF38C460}"/>
              </a:ext>
            </a:extLst>
          </p:cNvPr>
          <p:cNvPicPr>
            <a:picLocks noGrp="1" noChangeAspect="1"/>
          </p:cNvPicPr>
          <p:nvPr>
            <p:ph idx="1"/>
          </p:nvPr>
        </p:nvPicPr>
        <p:blipFill>
          <a:blip r:embed="rId3"/>
          <a:stretch>
            <a:fillRect/>
          </a:stretch>
        </p:blipFill>
        <p:spPr>
          <a:xfrm>
            <a:off x="1819551" y="1634242"/>
            <a:ext cx="7679588" cy="4654296"/>
          </a:xfrm>
          <a:prstGeom prst="rect">
            <a:avLst/>
          </a:prstGeom>
        </p:spPr>
      </p:pic>
    </p:spTree>
    <p:extLst>
      <p:ext uri="{BB962C8B-B14F-4D97-AF65-F5344CB8AC3E}">
        <p14:creationId xmlns:p14="http://schemas.microsoft.com/office/powerpoint/2010/main" val="183340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flipH="1">
            <a:off x="10602385" y="5126651"/>
            <a:ext cx="881318" cy="774686"/>
          </a:xfrm>
          <a:prstGeom prst="rect">
            <a:avLst/>
          </a:prstGeom>
          <a:solidFill>
            <a:schemeClr val="bg1"/>
          </a:solidFill>
        </p:spPr>
        <p:txBody>
          <a:bodyPr wrap="square" rtlCol="0">
            <a:spAutoFit/>
          </a:bodyPr>
          <a:lstStyle/>
          <a:p>
            <a:endParaRPr lang="en-US"/>
          </a:p>
        </p:txBody>
      </p:sp>
      <p:sp>
        <p:nvSpPr>
          <p:cNvPr id="2" name="Title 1">
            <a:extLst>
              <a:ext uri="{FF2B5EF4-FFF2-40B4-BE49-F238E27FC236}">
                <a16:creationId xmlns:a16="http://schemas.microsoft.com/office/drawing/2014/main" id="{F3C4C947-6AE8-B1C7-77FF-2714F844D38D}"/>
              </a:ext>
            </a:extLst>
          </p:cNvPr>
          <p:cNvSpPr>
            <a:spLocks noGrp="1"/>
          </p:cNvSpPr>
          <p:nvPr>
            <p:ph type="title"/>
          </p:nvPr>
        </p:nvSpPr>
        <p:spPr/>
        <p:txBody>
          <a:bodyPr/>
          <a:lstStyle/>
          <a:p>
            <a:r>
              <a:rPr lang="en-US" dirty="0"/>
              <a:t>Bacterial growth</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2A29137-2773-CE7C-0F2D-1455338424AB}"/>
                  </a:ext>
                </a:extLst>
              </p14:cNvPr>
              <p14:cNvContentPartPr/>
              <p14:nvPr/>
            </p14:nvContentPartPr>
            <p14:xfrm>
              <a:off x="1975343" y="2374900"/>
              <a:ext cx="6991571" cy="3280620"/>
            </p14:xfrm>
          </p:contentPart>
        </mc:Choice>
        <mc:Fallback xmlns="">
          <p:pic>
            <p:nvPicPr>
              <p:cNvPr id="19" name="Ink 18">
                <a:extLst>
                  <a:ext uri="{FF2B5EF4-FFF2-40B4-BE49-F238E27FC236}">
                    <a16:creationId xmlns:a16="http://schemas.microsoft.com/office/drawing/2014/main" id="{B2A29137-2773-CE7C-0F2D-1455338424AB}"/>
                  </a:ext>
                </a:extLst>
              </p:cNvPr>
              <p:cNvPicPr/>
              <p:nvPr/>
            </p:nvPicPr>
            <p:blipFill>
              <a:blip r:embed="rId4"/>
              <a:stretch>
                <a:fillRect/>
              </a:stretch>
            </p:blipFill>
            <p:spPr>
              <a:xfrm>
                <a:off x="1965983" y="2365539"/>
                <a:ext cx="7010291" cy="3299342"/>
              </a:xfrm>
              <a:prstGeom prst="rect">
                <a:avLst/>
              </a:prstGeom>
            </p:spPr>
          </p:pic>
        </mc:Fallback>
      </mc:AlternateContent>
      <p:cxnSp>
        <p:nvCxnSpPr>
          <p:cNvPr id="21" name="Straight Connector 20">
            <a:extLst>
              <a:ext uri="{FF2B5EF4-FFF2-40B4-BE49-F238E27FC236}">
                <a16:creationId xmlns:a16="http://schemas.microsoft.com/office/drawing/2014/main" id="{379E2E15-2F97-B321-DC39-F91EAB110837}"/>
              </a:ext>
            </a:extLst>
          </p:cNvPr>
          <p:cNvCxnSpPr/>
          <p:nvPr/>
        </p:nvCxnSpPr>
        <p:spPr>
          <a:xfrm flipV="1">
            <a:off x="1949943" y="1828800"/>
            <a:ext cx="0" cy="3975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04E45-8DDB-1857-EB50-A7FB4137C659}"/>
              </a:ext>
            </a:extLst>
          </p:cNvPr>
          <p:cNvCxnSpPr/>
          <p:nvPr/>
        </p:nvCxnSpPr>
        <p:spPr>
          <a:xfrm>
            <a:off x="1949943" y="5787037"/>
            <a:ext cx="74861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8E95B2-EC41-C8CC-5A2F-C76E3DA10A25}"/>
              </a:ext>
            </a:extLst>
          </p:cNvPr>
          <p:cNvSpPr txBox="1"/>
          <p:nvPr/>
        </p:nvSpPr>
        <p:spPr>
          <a:xfrm rot="16200000">
            <a:off x="808729" y="3437647"/>
            <a:ext cx="1518364" cy="369332"/>
          </a:xfrm>
          <a:prstGeom prst="rect">
            <a:avLst/>
          </a:prstGeom>
          <a:noFill/>
        </p:spPr>
        <p:txBody>
          <a:bodyPr wrap="none" rtlCol="0">
            <a:spAutoFit/>
          </a:bodyPr>
          <a:lstStyle/>
          <a:p>
            <a:r>
              <a:rPr lang="en-US" b="1" dirty="0"/>
              <a:t>Cell number</a:t>
            </a:r>
            <a:endParaRPr lang="en-US" b="1" baseline="-25000" dirty="0"/>
          </a:p>
        </p:txBody>
      </p:sp>
      <p:sp>
        <p:nvSpPr>
          <p:cNvPr id="25" name="TextBox 24">
            <a:extLst>
              <a:ext uri="{FF2B5EF4-FFF2-40B4-BE49-F238E27FC236}">
                <a16:creationId xmlns:a16="http://schemas.microsoft.com/office/drawing/2014/main" id="{942BFC3B-F272-96DC-5AC2-90E4796E3573}"/>
              </a:ext>
            </a:extLst>
          </p:cNvPr>
          <p:cNvSpPr txBox="1"/>
          <p:nvPr/>
        </p:nvSpPr>
        <p:spPr>
          <a:xfrm>
            <a:off x="5111574" y="5803900"/>
            <a:ext cx="719108" cy="369332"/>
          </a:xfrm>
          <a:prstGeom prst="rect">
            <a:avLst/>
          </a:prstGeom>
          <a:noFill/>
        </p:spPr>
        <p:txBody>
          <a:bodyPr wrap="none" rtlCol="0">
            <a:spAutoFit/>
          </a:bodyPr>
          <a:lstStyle/>
          <a:p>
            <a:r>
              <a:rPr lang="en-US" b="1" dirty="0"/>
              <a:t>Time</a:t>
            </a: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671DB803-65B0-9FB6-BA6F-F295A69594C5}"/>
                  </a:ext>
                </a:extLst>
              </p14:cNvPr>
              <p14:cNvContentPartPr/>
              <p14:nvPr/>
            </p14:nvContentPartPr>
            <p14:xfrm>
              <a:off x="1697460" y="2211660"/>
              <a:ext cx="6480" cy="21240"/>
            </p14:xfrm>
          </p:contentPart>
        </mc:Choice>
        <mc:Fallback xmlns="">
          <p:pic>
            <p:nvPicPr>
              <p:cNvPr id="31" name="Ink 30">
                <a:extLst>
                  <a:ext uri="{FF2B5EF4-FFF2-40B4-BE49-F238E27FC236}">
                    <a16:creationId xmlns:a16="http://schemas.microsoft.com/office/drawing/2014/main" id="{671DB803-65B0-9FB6-BA6F-F295A69594C5}"/>
                  </a:ext>
                </a:extLst>
              </p:cNvPr>
              <p:cNvPicPr/>
              <p:nvPr/>
            </p:nvPicPr>
            <p:blipFill>
              <a:blip r:embed="rId6"/>
              <a:stretch>
                <a:fillRect/>
              </a:stretch>
            </p:blipFill>
            <p:spPr>
              <a:xfrm>
                <a:off x="1686660" y="2201220"/>
                <a:ext cx="27720" cy="42480"/>
              </a:xfrm>
              <a:prstGeom prst="rect">
                <a:avLst/>
              </a:prstGeom>
            </p:spPr>
          </p:pic>
        </mc:Fallback>
      </mc:AlternateContent>
    </p:spTree>
    <p:extLst>
      <p:ext uri="{BB962C8B-B14F-4D97-AF65-F5344CB8AC3E}">
        <p14:creationId xmlns:p14="http://schemas.microsoft.com/office/powerpoint/2010/main" val="2481643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C59E0C-5966-993E-2F41-AC8E7BD245F6}"/>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r="7798" b="50324"/>
          <a:stretch/>
        </p:blipFill>
        <p:spPr>
          <a:xfrm>
            <a:off x="2012950" y="990600"/>
            <a:ext cx="8166100" cy="4796589"/>
          </a:xfrm>
        </p:spPr>
      </p:pic>
      <p:sp>
        <p:nvSpPr>
          <p:cNvPr id="8" name="TextBox 7">
            <a:extLst>
              <a:ext uri="{FF2B5EF4-FFF2-40B4-BE49-F238E27FC236}">
                <a16:creationId xmlns:a16="http://schemas.microsoft.com/office/drawing/2014/main" id="{12F231D3-2792-2CD9-744F-63697B8CDF89}"/>
              </a:ext>
            </a:extLst>
          </p:cNvPr>
          <p:cNvSpPr txBox="1"/>
          <p:nvPr/>
        </p:nvSpPr>
        <p:spPr>
          <a:xfrm>
            <a:off x="8615083" y="6611779"/>
            <a:ext cx="3576917" cy="246221"/>
          </a:xfrm>
          <a:prstGeom prst="rect">
            <a:avLst/>
          </a:prstGeom>
          <a:noFill/>
        </p:spPr>
        <p:txBody>
          <a:bodyPr wrap="square" rtlCol="0">
            <a:spAutoFit/>
          </a:bodyPr>
          <a:lstStyle/>
          <a:p>
            <a:pPr algn="r"/>
            <a:r>
              <a:rPr lang="en-US" sz="1000" dirty="0"/>
              <a:t>Sherlock, M, </a:t>
            </a:r>
            <a:r>
              <a:rPr lang="en-US" sz="1000" i="1" dirty="0"/>
              <a:t>et al</a:t>
            </a:r>
            <a:r>
              <a:rPr lang="en-US" sz="1000" dirty="0"/>
              <a:t>. </a:t>
            </a:r>
            <a:r>
              <a:rPr lang="en-US" sz="1000" i="1" dirty="0"/>
              <a:t>PNAS</a:t>
            </a:r>
            <a:r>
              <a:rPr lang="en-US" sz="1000" dirty="0"/>
              <a:t>, </a:t>
            </a:r>
            <a:r>
              <a:rPr lang="en-US" sz="1000" b="1" dirty="0"/>
              <a:t>2018</a:t>
            </a:r>
            <a:r>
              <a:rPr lang="en-US" sz="1000" dirty="0"/>
              <a:t>.</a:t>
            </a:r>
          </a:p>
        </p:txBody>
      </p:sp>
      <p:sp>
        <p:nvSpPr>
          <p:cNvPr id="2" name="Right Arrow 1">
            <a:extLst>
              <a:ext uri="{FF2B5EF4-FFF2-40B4-BE49-F238E27FC236}">
                <a16:creationId xmlns:a16="http://schemas.microsoft.com/office/drawing/2014/main" id="{C04C1DE1-DA04-3A30-7E55-585A50F8233A}"/>
              </a:ext>
            </a:extLst>
          </p:cNvPr>
          <p:cNvSpPr/>
          <p:nvPr/>
        </p:nvSpPr>
        <p:spPr>
          <a:xfrm flipV="1">
            <a:off x="2509090" y="2648927"/>
            <a:ext cx="738555" cy="16992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0C3FC-0AC6-F7D2-9A32-E17DADA5B8DF}"/>
              </a:ext>
            </a:extLst>
          </p:cNvPr>
          <p:cNvSpPr/>
          <p:nvPr/>
        </p:nvSpPr>
        <p:spPr>
          <a:xfrm>
            <a:off x="7924800" y="4331755"/>
            <a:ext cx="984738" cy="931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A949D6-0B8E-FB25-9BC0-E9E6E545328D}"/>
              </a:ext>
            </a:extLst>
          </p:cNvPr>
          <p:cNvSpPr/>
          <p:nvPr/>
        </p:nvSpPr>
        <p:spPr>
          <a:xfrm>
            <a:off x="9048289" y="1337480"/>
            <a:ext cx="1269242" cy="1787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53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606E-D95D-992B-5053-D2C6986C0E21}"/>
              </a:ext>
            </a:extLst>
          </p:cNvPr>
          <p:cNvSpPr>
            <a:spLocks noGrp="1"/>
          </p:cNvSpPr>
          <p:nvPr>
            <p:ph type="title"/>
          </p:nvPr>
        </p:nvSpPr>
        <p:spPr/>
        <p:txBody>
          <a:bodyPr>
            <a:normAutofit fontScale="90000"/>
          </a:bodyPr>
          <a:lstStyle/>
          <a:p>
            <a:r>
              <a:rPr lang="en-US" dirty="0"/>
              <a:t>Dynamic (p)ppGpp luciferase reporter with mutant riboswitch, </a:t>
            </a:r>
            <a:r>
              <a:rPr lang="en-US" dirty="0" err="1"/>
              <a:t>RsFluc</a:t>
            </a:r>
            <a:r>
              <a:rPr lang="en-US" baseline="30000" dirty="0" err="1"/>
              <a:t>mut</a:t>
            </a:r>
            <a:endParaRPr lang="en-US" baseline="30000" dirty="0"/>
          </a:p>
        </p:txBody>
      </p:sp>
      <p:grpSp>
        <p:nvGrpSpPr>
          <p:cNvPr id="5" name="Group 4">
            <a:extLst>
              <a:ext uri="{FF2B5EF4-FFF2-40B4-BE49-F238E27FC236}">
                <a16:creationId xmlns:a16="http://schemas.microsoft.com/office/drawing/2014/main" id="{28B19CEA-29E1-4001-349F-F909D1339441}"/>
              </a:ext>
            </a:extLst>
          </p:cNvPr>
          <p:cNvGrpSpPr/>
          <p:nvPr/>
        </p:nvGrpSpPr>
        <p:grpSpPr>
          <a:xfrm>
            <a:off x="2827492" y="1805610"/>
            <a:ext cx="6537015" cy="2418969"/>
            <a:chOff x="3676650" y="2426956"/>
            <a:chExt cx="4895850" cy="1811669"/>
          </a:xfrm>
        </p:grpSpPr>
        <p:sp>
          <p:nvSpPr>
            <p:cNvPr id="6" name="Text Box 1">
              <a:extLst>
                <a:ext uri="{FF2B5EF4-FFF2-40B4-BE49-F238E27FC236}">
                  <a16:creationId xmlns:a16="http://schemas.microsoft.com/office/drawing/2014/main" id="{CB4AB763-BA5D-A3F9-DA93-2483D828200B}"/>
                </a:ext>
              </a:extLst>
            </p:cNvPr>
            <p:cNvSpPr txBox="1">
              <a:spLocks/>
            </p:cNvSpPr>
            <p:nvPr/>
          </p:nvSpPr>
          <p:spPr bwMode="auto">
            <a:xfrm>
              <a:off x="3819525" y="2779713"/>
              <a:ext cx="1130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7" name="Rectangle 2">
              <a:extLst>
                <a:ext uri="{FF2B5EF4-FFF2-40B4-BE49-F238E27FC236}">
                  <a16:creationId xmlns:a16="http://schemas.microsoft.com/office/drawing/2014/main" id="{9403FC58-9843-59E4-E1A0-C7EE898BBFCF}"/>
                </a:ext>
              </a:extLst>
            </p:cNvPr>
            <p:cNvSpPr>
              <a:spLocks/>
            </p:cNvSpPr>
            <p:nvPr/>
          </p:nvSpPr>
          <p:spPr bwMode="auto">
            <a:xfrm>
              <a:off x="6856413" y="3211513"/>
              <a:ext cx="1635125" cy="463550"/>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8" name="Text Box 3">
              <a:extLst>
                <a:ext uri="{FF2B5EF4-FFF2-40B4-BE49-F238E27FC236}">
                  <a16:creationId xmlns:a16="http://schemas.microsoft.com/office/drawing/2014/main" id="{BB1C6808-C716-D3CE-70A8-CD91039736C1}"/>
                </a:ext>
              </a:extLst>
            </p:cNvPr>
            <p:cNvSpPr txBox="1">
              <a:spLocks/>
            </p:cNvSpPr>
            <p:nvPr/>
          </p:nvSpPr>
          <p:spPr bwMode="auto">
            <a:xfrm>
              <a:off x="6900816" y="3295031"/>
              <a:ext cx="1546318" cy="307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000" b="1" i="1" dirty="0">
                  <a:solidFill>
                    <a:srgbClr val="000000"/>
                  </a:solidFill>
                </a:rPr>
                <a:t>firefly luciferase</a:t>
              </a:r>
            </a:p>
          </p:txBody>
        </p:sp>
        <p:sp>
          <p:nvSpPr>
            <p:cNvPr id="9" name="Line 4">
              <a:extLst>
                <a:ext uri="{FF2B5EF4-FFF2-40B4-BE49-F238E27FC236}">
                  <a16:creationId xmlns:a16="http://schemas.microsoft.com/office/drawing/2014/main" id="{47754ED1-C2E7-6320-6292-DDB738DDCAA1}"/>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10" name="Line 5">
              <a:extLst>
                <a:ext uri="{FF2B5EF4-FFF2-40B4-BE49-F238E27FC236}">
                  <a16:creationId xmlns:a16="http://schemas.microsoft.com/office/drawing/2014/main" id="{2D1DBDE8-1548-31B6-E5E7-4C10B6C12566}"/>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1" name="Line 6">
              <a:extLst>
                <a:ext uri="{FF2B5EF4-FFF2-40B4-BE49-F238E27FC236}">
                  <a16:creationId xmlns:a16="http://schemas.microsoft.com/office/drawing/2014/main" id="{571B8284-7532-357D-401F-9B22AE11D249}"/>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pic>
          <p:nvPicPr>
            <p:cNvPr id="12" name="Picture 7">
              <a:extLst>
                <a:ext uri="{FF2B5EF4-FFF2-40B4-BE49-F238E27FC236}">
                  <a16:creationId xmlns:a16="http://schemas.microsoft.com/office/drawing/2014/main" id="{A98DA4D7-D52B-663F-F7F6-037529155DA3}"/>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8">
              <a:extLst>
                <a:ext uri="{FF2B5EF4-FFF2-40B4-BE49-F238E27FC236}">
                  <a16:creationId xmlns:a16="http://schemas.microsoft.com/office/drawing/2014/main" id="{9F497100-EBE4-7C11-6E83-CC3F6805B4F3}"/>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4" name="Text Box 9">
              <a:extLst>
                <a:ext uri="{FF2B5EF4-FFF2-40B4-BE49-F238E27FC236}">
                  <a16:creationId xmlns:a16="http://schemas.microsoft.com/office/drawing/2014/main" id="{D78EB0E7-8CD2-EBEA-8571-ED25A11C1354}"/>
                </a:ext>
              </a:extLst>
            </p:cNvPr>
            <p:cNvSpPr txBox="1">
              <a:spLocks/>
            </p:cNvSpPr>
            <p:nvPr/>
          </p:nvSpPr>
          <p:spPr bwMode="auto">
            <a:xfrm>
              <a:off x="5905500" y="2426956"/>
              <a:ext cx="1644681"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700" b="1" i="1" dirty="0">
                  <a:solidFill>
                    <a:srgbClr val="000000"/>
                  </a:solidFill>
                </a:rPr>
                <a:t>ilvE</a:t>
              </a:r>
              <a:r>
                <a:rPr lang="en-US" altLang="en-US" sz="1700" b="1" dirty="0">
                  <a:solidFill>
                    <a:srgbClr val="000000"/>
                  </a:solidFill>
                </a:rPr>
                <a:t> riboswitch</a:t>
              </a:r>
            </a:p>
          </p:txBody>
        </p:sp>
      </p:grpSp>
      <p:grpSp>
        <p:nvGrpSpPr>
          <p:cNvPr id="48" name="Group 47">
            <a:extLst>
              <a:ext uri="{FF2B5EF4-FFF2-40B4-BE49-F238E27FC236}">
                <a16:creationId xmlns:a16="http://schemas.microsoft.com/office/drawing/2014/main" id="{99F3E6F2-B4E2-7134-CF05-1AD729D9627B}"/>
              </a:ext>
            </a:extLst>
          </p:cNvPr>
          <p:cNvGrpSpPr/>
          <p:nvPr/>
        </p:nvGrpSpPr>
        <p:grpSpPr>
          <a:xfrm>
            <a:off x="2813844" y="4050362"/>
            <a:ext cx="6537015" cy="2214031"/>
            <a:chOff x="2813844" y="4050362"/>
            <a:chExt cx="6537015" cy="2214031"/>
          </a:xfrm>
        </p:grpSpPr>
        <p:sp>
          <p:nvSpPr>
            <p:cNvPr id="47" name="Line 4">
              <a:extLst>
                <a:ext uri="{FF2B5EF4-FFF2-40B4-BE49-F238E27FC236}">
                  <a16:creationId xmlns:a16="http://schemas.microsoft.com/office/drawing/2014/main" id="{899131F5-E0DD-E6F6-D813-E93B44DFE056}"/>
                </a:ext>
              </a:extLst>
            </p:cNvPr>
            <p:cNvSpPr>
              <a:spLocks noChangeShapeType="1"/>
            </p:cNvSpPr>
            <p:nvPr/>
          </p:nvSpPr>
          <p:spPr bwMode="auto">
            <a:xfrm>
              <a:off x="2813844" y="5613749"/>
              <a:ext cx="6537015"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grpSp>
          <p:nvGrpSpPr>
            <p:cNvPr id="20" name="Group 19">
              <a:extLst>
                <a:ext uri="{FF2B5EF4-FFF2-40B4-BE49-F238E27FC236}">
                  <a16:creationId xmlns:a16="http://schemas.microsoft.com/office/drawing/2014/main" id="{6EEB48BA-9F27-FEB5-F45D-6907EECC5683}"/>
                </a:ext>
              </a:extLst>
            </p:cNvPr>
            <p:cNvGrpSpPr/>
            <p:nvPr/>
          </p:nvGrpSpPr>
          <p:grpSpPr>
            <a:xfrm>
              <a:off x="3019769" y="4050362"/>
              <a:ext cx="6233392" cy="2214031"/>
              <a:chOff x="566748" y="1320254"/>
              <a:chExt cx="2631380" cy="934637"/>
            </a:xfrm>
          </p:grpSpPr>
          <p:grpSp>
            <p:nvGrpSpPr>
              <p:cNvPr id="22" name="Group 21">
                <a:extLst>
                  <a:ext uri="{FF2B5EF4-FFF2-40B4-BE49-F238E27FC236}">
                    <a16:creationId xmlns:a16="http://schemas.microsoft.com/office/drawing/2014/main" id="{C5840083-3A9A-B942-BDD5-716EDB406C01}"/>
                  </a:ext>
                </a:extLst>
              </p:cNvPr>
              <p:cNvGrpSpPr/>
              <p:nvPr/>
            </p:nvGrpSpPr>
            <p:grpSpPr>
              <a:xfrm>
                <a:off x="566748" y="1320254"/>
                <a:ext cx="2631380" cy="934637"/>
                <a:chOff x="711926" y="5061017"/>
                <a:chExt cx="2631380" cy="934637"/>
              </a:xfrm>
            </p:grpSpPr>
            <p:grpSp>
              <p:nvGrpSpPr>
                <p:cNvPr id="24" name="Group 23">
                  <a:extLst>
                    <a:ext uri="{FF2B5EF4-FFF2-40B4-BE49-F238E27FC236}">
                      <a16:creationId xmlns:a16="http://schemas.microsoft.com/office/drawing/2014/main" id="{6CA407C1-BB8B-A993-DD00-66823C42A45B}"/>
                    </a:ext>
                  </a:extLst>
                </p:cNvPr>
                <p:cNvGrpSpPr/>
                <p:nvPr/>
              </p:nvGrpSpPr>
              <p:grpSpPr>
                <a:xfrm>
                  <a:off x="711926" y="5061017"/>
                  <a:ext cx="1911787" cy="934637"/>
                  <a:chOff x="3885473" y="2434423"/>
                  <a:chExt cx="3690464" cy="1804202"/>
                </a:xfrm>
              </p:grpSpPr>
              <p:sp>
                <p:nvSpPr>
                  <p:cNvPr id="27" name="Text Box 1">
                    <a:extLst>
                      <a:ext uri="{FF2B5EF4-FFF2-40B4-BE49-F238E27FC236}">
                        <a16:creationId xmlns:a16="http://schemas.microsoft.com/office/drawing/2014/main" id="{6471B5A0-FBE7-37AC-8F54-85B4D1DA8F2B}"/>
                      </a:ext>
                    </a:extLst>
                  </p:cNvPr>
                  <p:cNvSpPr txBox="1">
                    <a:spLocks/>
                  </p:cNvSpPr>
                  <p:nvPr/>
                </p:nvSpPr>
                <p:spPr bwMode="auto">
                  <a:xfrm>
                    <a:off x="3885473" y="2787950"/>
                    <a:ext cx="983336" cy="449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11" tIns="90311" rIns="90311" bIns="90311"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29" name="Line 5">
                    <a:extLst>
                      <a:ext uri="{FF2B5EF4-FFF2-40B4-BE49-F238E27FC236}">
                        <a16:creationId xmlns:a16="http://schemas.microsoft.com/office/drawing/2014/main" id="{477DB8EE-A299-A05D-834D-B22E7016029F}"/>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a:solidFill>
                        <a:srgbClr val="FFFFFF"/>
                      </a:solidFill>
                      <a:latin typeface="Helvetica Neue Medium" charset="0"/>
                      <a:ea typeface="Helvetica Neue Medium" charset="0"/>
                      <a:cs typeface="Helvetica Neue Medium" charset="0"/>
                      <a:sym typeface="Helvetica Neue Medium" charset="0"/>
                    </a:endParaRPr>
                  </a:p>
                </p:txBody>
              </p:sp>
              <p:sp>
                <p:nvSpPr>
                  <p:cNvPr id="30" name="Line 6">
                    <a:extLst>
                      <a:ext uri="{FF2B5EF4-FFF2-40B4-BE49-F238E27FC236}">
                        <a16:creationId xmlns:a16="http://schemas.microsoft.com/office/drawing/2014/main" id="{333F5FB4-7376-8C17-EB29-C44BA46E700B}"/>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a:solidFill>
                        <a:srgbClr val="FFFFFF"/>
                      </a:solidFill>
                      <a:latin typeface="Helvetica Neue Medium" charset="0"/>
                      <a:ea typeface="Helvetica Neue Medium" charset="0"/>
                      <a:cs typeface="Helvetica Neue Medium" charset="0"/>
                      <a:sym typeface="Helvetica Neue Medium" charset="0"/>
                    </a:endParaRPr>
                  </a:p>
                </p:txBody>
              </p:sp>
              <p:pic>
                <p:nvPicPr>
                  <p:cNvPr id="31" name="Picture 7">
                    <a:extLst>
                      <a:ext uri="{FF2B5EF4-FFF2-40B4-BE49-F238E27FC236}">
                        <a16:creationId xmlns:a16="http://schemas.microsoft.com/office/drawing/2014/main" id="{9B62D503-EA16-5AB2-6BDD-899CEBC1DE82}"/>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Rectangle 8">
                    <a:extLst>
                      <a:ext uri="{FF2B5EF4-FFF2-40B4-BE49-F238E27FC236}">
                        <a16:creationId xmlns:a16="http://schemas.microsoft.com/office/drawing/2014/main" id="{3A031F93-E73C-CE12-4701-DF8932BC44FF}"/>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a:solidFill>
                        <a:srgbClr val="FFFFFF"/>
                      </a:solidFill>
                      <a:latin typeface="Helvetica Neue Medium" charset="0"/>
                      <a:ea typeface="Helvetica Neue Medium" charset="0"/>
                      <a:cs typeface="Helvetica Neue Medium" charset="0"/>
                      <a:sym typeface="Helvetica Neue Medium" charset="0"/>
                    </a:endParaRPr>
                  </a:p>
                </p:txBody>
              </p:sp>
              <p:sp>
                <p:nvSpPr>
                  <p:cNvPr id="33" name="Text Box 9">
                    <a:extLst>
                      <a:ext uri="{FF2B5EF4-FFF2-40B4-BE49-F238E27FC236}">
                        <a16:creationId xmlns:a16="http://schemas.microsoft.com/office/drawing/2014/main" id="{01313901-6AE4-EB8F-3194-42018E2FF85F}"/>
                      </a:ext>
                    </a:extLst>
                  </p:cNvPr>
                  <p:cNvSpPr txBox="1">
                    <a:spLocks/>
                  </p:cNvSpPr>
                  <p:nvPr/>
                </p:nvSpPr>
                <p:spPr bwMode="auto">
                  <a:xfrm>
                    <a:off x="5905500" y="2434423"/>
                    <a:ext cx="1670437" cy="349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11" tIns="90311" rIns="90311" bIns="90311"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r>
                      <a:rPr lang="en-US" altLang="en-US" b="1" i="1" dirty="0" err="1">
                        <a:solidFill>
                          <a:srgbClr val="000000"/>
                        </a:solidFill>
                      </a:rPr>
                      <a:t>ilvE</a:t>
                    </a:r>
                    <a:r>
                      <a:rPr lang="en-US" altLang="en-US" b="1" i="1" dirty="0">
                        <a:solidFill>
                          <a:srgbClr val="000000"/>
                        </a:solidFill>
                      </a:rPr>
                      <a:t> </a:t>
                    </a:r>
                    <a:r>
                      <a:rPr lang="en-US" altLang="en-US" b="1" dirty="0">
                        <a:solidFill>
                          <a:srgbClr val="000000"/>
                        </a:solidFill>
                      </a:rPr>
                      <a:t>mut riboswitch</a:t>
                    </a:r>
                  </a:p>
                </p:txBody>
              </p:sp>
            </p:grpSp>
            <p:sp>
              <p:nvSpPr>
                <p:cNvPr id="25" name="Rectangle 2">
                  <a:extLst>
                    <a:ext uri="{FF2B5EF4-FFF2-40B4-BE49-F238E27FC236}">
                      <a16:creationId xmlns:a16="http://schemas.microsoft.com/office/drawing/2014/main" id="{82171457-2CD0-7343-BDD7-2D8F9F281A17}"/>
                    </a:ext>
                  </a:extLst>
                </p:cNvPr>
                <p:cNvSpPr>
                  <a:spLocks/>
                </p:cNvSpPr>
                <p:nvPr/>
              </p:nvSpPr>
              <p:spPr bwMode="auto">
                <a:xfrm>
                  <a:off x="2420749" y="5442954"/>
                  <a:ext cx="922557" cy="262485"/>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a:solidFill>
                      <a:srgbClr val="FFFFFF"/>
                    </a:solidFill>
                    <a:latin typeface="Helvetica Neue Medium" charset="0"/>
                    <a:ea typeface="Helvetica Neue Medium" charset="0"/>
                    <a:cs typeface="Helvetica Neue Medium" charset="0"/>
                    <a:sym typeface="Helvetica Neue Medium" charset="0"/>
                  </a:endParaRPr>
                </a:p>
              </p:txBody>
            </p:sp>
            <p:sp>
              <p:nvSpPr>
                <p:cNvPr id="26" name="Text Box 3">
                  <a:extLst>
                    <a:ext uri="{FF2B5EF4-FFF2-40B4-BE49-F238E27FC236}">
                      <a16:creationId xmlns:a16="http://schemas.microsoft.com/office/drawing/2014/main" id="{D6C25492-3C64-0403-4FD2-E8A7A97B0850}"/>
                    </a:ext>
                  </a:extLst>
                </p:cNvPr>
                <p:cNvSpPr txBox="1">
                  <a:spLocks/>
                </p:cNvSpPr>
                <p:nvPr/>
              </p:nvSpPr>
              <p:spPr bwMode="auto">
                <a:xfrm>
                  <a:off x="2437134" y="5481545"/>
                  <a:ext cx="889786" cy="20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11" tIns="90311" rIns="90311" bIns="90311"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r>
                    <a:rPr lang="en-US" altLang="en-US" sz="2000" b="1" i="1" dirty="0">
                      <a:solidFill>
                        <a:srgbClr val="000000"/>
                      </a:solidFill>
                    </a:rPr>
                    <a:t>firefly</a:t>
                  </a:r>
                  <a:r>
                    <a:rPr lang="en-US" altLang="en-US" sz="1200" b="1" i="1" dirty="0">
                      <a:solidFill>
                        <a:srgbClr val="000000"/>
                      </a:solidFill>
                    </a:rPr>
                    <a:t> </a:t>
                  </a:r>
                  <a:r>
                    <a:rPr lang="en-US" altLang="en-US" sz="2000" b="1" i="1" dirty="0">
                      <a:solidFill>
                        <a:srgbClr val="000000"/>
                      </a:solidFill>
                    </a:rPr>
                    <a:t>luciferase</a:t>
                  </a:r>
                </a:p>
              </p:txBody>
            </p:sp>
          </p:grpSp>
          <p:pic>
            <p:nvPicPr>
              <p:cNvPr id="23" name="Graphic 22" descr="Stop sign">
                <a:extLst>
                  <a:ext uri="{FF2B5EF4-FFF2-40B4-BE49-F238E27FC236}">
                    <a16:creationId xmlns:a16="http://schemas.microsoft.com/office/drawing/2014/main" id="{0811F607-37AD-A59C-9D1E-47E596B2C8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8711" y="1691987"/>
                <a:ext cx="354767" cy="354767"/>
              </a:xfrm>
              <a:prstGeom prst="rect">
                <a:avLst/>
              </a:prstGeom>
            </p:spPr>
          </p:pic>
        </p:grpSp>
      </p:grpSp>
      <p:sp>
        <p:nvSpPr>
          <p:cNvPr id="3" name="TextBox 2">
            <a:extLst>
              <a:ext uri="{FF2B5EF4-FFF2-40B4-BE49-F238E27FC236}">
                <a16:creationId xmlns:a16="http://schemas.microsoft.com/office/drawing/2014/main" id="{F3C9C490-CF43-2BD6-17E5-73B572E8C2CD}"/>
              </a:ext>
            </a:extLst>
          </p:cNvPr>
          <p:cNvSpPr txBox="1"/>
          <p:nvPr/>
        </p:nvSpPr>
        <p:spPr>
          <a:xfrm>
            <a:off x="1174661" y="2658363"/>
            <a:ext cx="1210588" cy="461665"/>
          </a:xfrm>
          <a:prstGeom prst="rect">
            <a:avLst/>
          </a:prstGeom>
          <a:noFill/>
        </p:spPr>
        <p:txBody>
          <a:bodyPr wrap="none" rtlCol="0">
            <a:spAutoFit/>
          </a:bodyPr>
          <a:lstStyle/>
          <a:p>
            <a:r>
              <a:rPr lang="en-US" sz="2400" b="1" dirty="0" err="1"/>
              <a:t>RsFluc</a:t>
            </a:r>
            <a:endParaRPr lang="en-US" sz="2400" b="1" dirty="0"/>
          </a:p>
        </p:txBody>
      </p:sp>
      <p:sp>
        <p:nvSpPr>
          <p:cNvPr id="4" name="TextBox 3">
            <a:extLst>
              <a:ext uri="{FF2B5EF4-FFF2-40B4-BE49-F238E27FC236}">
                <a16:creationId xmlns:a16="http://schemas.microsoft.com/office/drawing/2014/main" id="{A0C24215-D470-FE3B-7663-4995FB503D01}"/>
              </a:ext>
            </a:extLst>
          </p:cNvPr>
          <p:cNvSpPr txBox="1"/>
          <p:nvPr/>
        </p:nvSpPr>
        <p:spPr>
          <a:xfrm>
            <a:off x="986308" y="4829952"/>
            <a:ext cx="1587294" cy="461665"/>
          </a:xfrm>
          <a:prstGeom prst="rect">
            <a:avLst/>
          </a:prstGeom>
          <a:noFill/>
        </p:spPr>
        <p:txBody>
          <a:bodyPr wrap="none" rtlCol="0">
            <a:spAutoFit/>
          </a:bodyPr>
          <a:lstStyle/>
          <a:p>
            <a:r>
              <a:rPr lang="en-US" sz="2400" b="1" dirty="0" err="1"/>
              <a:t>RsFluc</a:t>
            </a:r>
            <a:r>
              <a:rPr lang="en-US" sz="2400" b="1" baseline="30000" dirty="0" err="1"/>
              <a:t>mut</a:t>
            </a:r>
            <a:endParaRPr lang="en-US" sz="2400" b="1" baseline="30000" dirty="0"/>
          </a:p>
        </p:txBody>
      </p:sp>
    </p:spTree>
    <p:extLst>
      <p:ext uri="{BB962C8B-B14F-4D97-AF65-F5344CB8AC3E}">
        <p14:creationId xmlns:p14="http://schemas.microsoft.com/office/powerpoint/2010/main" val="242912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2334DA-F75F-BE33-6E55-7C2E9E5CADA6}"/>
              </a:ext>
            </a:extLst>
          </p:cNvPr>
          <p:cNvSpPr>
            <a:spLocks noGrp="1"/>
          </p:cNvSpPr>
          <p:nvPr>
            <p:ph type="title"/>
          </p:nvPr>
        </p:nvSpPr>
        <p:spPr/>
        <p:txBody>
          <a:bodyPr/>
          <a:lstStyle/>
          <a:p>
            <a:r>
              <a:rPr lang="en-US" dirty="0" err="1"/>
              <a:t>RsFluc</a:t>
            </a:r>
            <a:r>
              <a:rPr lang="en-US" dirty="0"/>
              <a:t> ligand specificity</a:t>
            </a:r>
          </a:p>
        </p:txBody>
      </p:sp>
      <p:sp>
        <p:nvSpPr>
          <p:cNvPr id="10" name="TextBox 9">
            <a:extLst>
              <a:ext uri="{FF2B5EF4-FFF2-40B4-BE49-F238E27FC236}">
                <a16:creationId xmlns:a16="http://schemas.microsoft.com/office/drawing/2014/main" id="{E292D7B2-882F-48CE-481D-5A41ADFFA858}"/>
              </a:ext>
            </a:extLst>
          </p:cNvPr>
          <p:cNvSpPr txBox="1"/>
          <p:nvPr/>
        </p:nvSpPr>
        <p:spPr>
          <a:xfrm>
            <a:off x="9532845" y="2865978"/>
            <a:ext cx="1192305" cy="369332"/>
          </a:xfrm>
          <a:prstGeom prst="rect">
            <a:avLst/>
          </a:prstGeom>
          <a:solidFill>
            <a:srgbClr val="02F900"/>
          </a:solidFill>
        </p:spPr>
        <p:txBody>
          <a:bodyPr wrap="square" rtlCol="0">
            <a:spAutoFit/>
          </a:bodyPr>
          <a:lstStyle/>
          <a:p>
            <a:r>
              <a:rPr lang="en-US" dirty="0" err="1"/>
              <a:t>RsFluc</a:t>
            </a:r>
            <a:r>
              <a:rPr lang="en-US" baseline="30000" dirty="0" err="1"/>
              <a:t>mut</a:t>
            </a:r>
            <a:endParaRPr lang="en-US" dirty="0"/>
          </a:p>
        </p:txBody>
      </p:sp>
      <p:sp>
        <p:nvSpPr>
          <p:cNvPr id="14" name="TextBox 13">
            <a:extLst>
              <a:ext uri="{FF2B5EF4-FFF2-40B4-BE49-F238E27FC236}">
                <a16:creationId xmlns:a16="http://schemas.microsoft.com/office/drawing/2014/main" id="{8D309006-90C5-BACB-51AC-EE83807063CF}"/>
              </a:ext>
            </a:extLst>
          </p:cNvPr>
          <p:cNvSpPr txBox="1"/>
          <p:nvPr/>
        </p:nvSpPr>
        <p:spPr>
          <a:xfrm>
            <a:off x="9547225" y="1634242"/>
            <a:ext cx="530225" cy="369332"/>
          </a:xfrm>
          <a:prstGeom prst="rect">
            <a:avLst/>
          </a:prstGeom>
          <a:solidFill>
            <a:schemeClr val="tx1"/>
          </a:solidFill>
        </p:spPr>
        <p:txBody>
          <a:bodyPr wrap="square" rtlCol="0">
            <a:spAutoFit/>
          </a:bodyPr>
          <a:lstStyle/>
          <a:p>
            <a:r>
              <a:rPr lang="en-US" dirty="0">
                <a:solidFill>
                  <a:schemeClr val="bg1"/>
                </a:solidFill>
              </a:rPr>
              <a:t>OD</a:t>
            </a:r>
          </a:p>
        </p:txBody>
      </p:sp>
      <p:sp>
        <p:nvSpPr>
          <p:cNvPr id="15" name="TextBox 14">
            <a:extLst>
              <a:ext uri="{FF2B5EF4-FFF2-40B4-BE49-F238E27FC236}">
                <a16:creationId xmlns:a16="http://schemas.microsoft.com/office/drawing/2014/main" id="{EDBF682C-7649-46C6-1E9F-46873B4E44EC}"/>
              </a:ext>
            </a:extLst>
          </p:cNvPr>
          <p:cNvSpPr txBox="1"/>
          <p:nvPr/>
        </p:nvSpPr>
        <p:spPr>
          <a:xfrm>
            <a:off x="9547225" y="2044998"/>
            <a:ext cx="930275" cy="369332"/>
          </a:xfrm>
          <a:prstGeom prst="rect">
            <a:avLst/>
          </a:prstGeom>
          <a:solidFill>
            <a:srgbClr val="0532F9"/>
          </a:solidFill>
        </p:spPr>
        <p:txBody>
          <a:bodyPr wrap="square" rtlCol="0">
            <a:spAutoFit/>
          </a:bodyPr>
          <a:lstStyle/>
          <a:p>
            <a:r>
              <a:rPr lang="en-US" dirty="0" err="1">
                <a:solidFill>
                  <a:schemeClr val="bg1"/>
                </a:solidFill>
              </a:rPr>
              <a:t>RsFluc</a:t>
            </a:r>
            <a:r>
              <a:rPr lang="en-US" dirty="0">
                <a:solidFill>
                  <a:schemeClr val="bg1"/>
                </a:solidFill>
              </a:rPr>
              <a:t> </a:t>
            </a:r>
          </a:p>
        </p:txBody>
      </p:sp>
      <p:sp>
        <p:nvSpPr>
          <p:cNvPr id="16" name="TextBox 15">
            <a:extLst>
              <a:ext uri="{FF2B5EF4-FFF2-40B4-BE49-F238E27FC236}">
                <a16:creationId xmlns:a16="http://schemas.microsoft.com/office/drawing/2014/main" id="{653D7048-7C60-939D-7C7C-A6D7A573726A}"/>
              </a:ext>
            </a:extLst>
          </p:cNvPr>
          <p:cNvSpPr txBox="1"/>
          <p:nvPr/>
        </p:nvSpPr>
        <p:spPr>
          <a:xfrm>
            <a:off x="9547225" y="2455488"/>
            <a:ext cx="2013404" cy="369332"/>
          </a:xfrm>
          <a:prstGeom prst="rect">
            <a:avLst/>
          </a:prstGeom>
          <a:solidFill>
            <a:srgbClr val="FF2500"/>
          </a:solidFill>
        </p:spPr>
        <p:txBody>
          <a:bodyPr wrap="square" rtlCol="0">
            <a:spAutoFit/>
          </a:bodyPr>
          <a:lstStyle/>
          <a:p>
            <a:r>
              <a:rPr lang="en-US" dirty="0" err="1">
                <a:solidFill>
                  <a:schemeClr val="bg1"/>
                </a:solidFill>
              </a:rPr>
              <a:t>RsFluc</a:t>
            </a:r>
            <a:r>
              <a:rPr lang="en-US" dirty="0">
                <a:solidFill>
                  <a:schemeClr val="bg1"/>
                </a:solidFill>
              </a:rPr>
              <a:t> (p)ppGpp</a:t>
            </a:r>
            <a:r>
              <a:rPr lang="en-US" baseline="30000" dirty="0">
                <a:solidFill>
                  <a:schemeClr val="bg1"/>
                </a:solidFill>
              </a:rPr>
              <a:t>0</a:t>
            </a:r>
            <a:endParaRPr lang="en-US" dirty="0">
              <a:solidFill>
                <a:schemeClr val="bg1"/>
              </a:solidFill>
            </a:endParaRPr>
          </a:p>
        </p:txBody>
      </p:sp>
      <p:sp>
        <p:nvSpPr>
          <p:cNvPr id="17" name="TextBox 16">
            <a:extLst>
              <a:ext uri="{FF2B5EF4-FFF2-40B4-BE49-F238E27FC236}">
                <a16:creationId xmlns:a16="http://schemas.microsoft.com/office/drawing/2014/main" id="{95084CE4-DE5B-9293-2A5A-A55D1B7F363E}"/>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pic>
        <p:nvPicPr>
          <p:cNvPr id="4" name="Content Placeholder 3">
            <a:extLst>
              <a:ext uri="{FF2B5EF4-FFF2-40B4-BE49-F238E27FC236}">
                <a16:creationId xmlns:a16="http://schemas.microsoft.com/office/drawing/2014/main" id="{C79D639E-B3F9-F9E1-CDBF-BCF7B2073B49}"/>
              </a:ext>
            </a:extLst>
          </p:cNvPr>
          <p:cNvPicPr>
            <a:picLocks noGrp="1" noChangeAspect="1"/>
          </p:cNvPicPr>
          <p:nvPr>
            <p:ph idx="1"/>
          </p:nvPr>
        </p:nvPicPr>
        <p:blipFill>
          <a:blip r:embed="rId3"/>
          <a:stretch>
            <a:fillRect/>
          </a:stretch>
        </p:blipFill>
        <p:spPr>
          <a:xfrm>
            <a:off x="1867636" y="1410950"/>
            <a:ext cx="7679589" cy="4654296"/>
          </a:xfrm>
          <a:prstGeom prst="rect">
            <a:avLst/>
          </a:prstGeom>
        </p:spPr>
      </p:pic>
    </p:spTree>
    <p:extLst>
      <p:ext uri="{BB962C8B-B14F-4D97-AF65-F5344CB8AC3E}">
        <p14:creationId xmlns:p14="http://schemas.microsoft.com/office/powerpoint/2010/main" val="3018414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29D54-1D10-CC9C-63C3-2FB47922A7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75C46-8AD5-9463-34A9-BEB5B11897A3}"/>
              </a:ext>
            </a:extLst>
          </p:cNvPr>
          <p:cNvSpPr>
            <a:spLocks noGrp="1"/>
          </p:cNvSpPr>
          <p:nvPr>
            <p:ph type="title"/>
          </p:nvPr>
        </p:nvSpPr>
        <p:spPr/>
        <p:txBody>
          <a:bodyPr/>
          <a:lstStyle/>
          <a:p>
            <a:r>
              <a:rPr lang="en-US" dirty="0"/>
              <a:t>Aim 1: Develop and validate a (p)ppGpp detection tool</a:t>
            </a:r>
          </a:p>
        </p:txBody>
      </p:sp>
      <p:sp>
        <p:nvSpPr>
          <p:cNvPr id="3" name="Content Placeholder 2">
            <a:extLst>
              <a:ext uri="{FF2B5EF4-FFF2-40B4-BE49-F238E27FC236}">
                <a16:creationId xmlns:a16="http://schemas.microsoft.com/office/drawing/2014/main" id="{004F8B90-C3DB-7154-9D04-73108E12161D}"/>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(p)ppGpp specific: signal seen in response to (p)ppGpp alone</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Dynamic: signal fluctuates to reflect (p)ppGpp dynamics over time</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Accurate: signal reflects actual (p)ppGpp levels</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Sensitive: signal respond to acute amino acid starvation</a:t>
            </a:r>
          </a:p>
          <a:p>
            <a:pPr>
              <a:buFont typeface="Wingdings" pitchFamily="2" charset="2"/>
              <a:buChar char="q"/>
            </a:pPr>
            <a:endParaRPr lang="en-US" dirty="0">
              <a:latin typeface="Aptos" panose="020B0004020202020204" pitchFamily="34" charset="0"/>
            </a:endParaRPr>
          </a:p>
        </p:txBody>
      </p:sp>
    </p:spTree>
    <p:extLst>
      <p:ext uri="{BB962C8B-B14F-4D97-AF65-F5344CB8AC3E}">
        <p14:creationId xmlns:p14="http://schemas.microsoft.com/office/powerpoint/2010/main" val="1648141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64DA6-27DA-B28C-18B5-CA791C2B3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2B229-504D-2BCF-EBF4-4206DF62185C}"/>
              </a:ext>
            </a:extLst>
          </p:cNvPr>
          <p:cNvSpPr>
            <a:spLocks noGrp="1"/>
          </p:cNvSpPr>
          <p:nvPr>
            <p:ph type="title"/>
          </p:nvPr>
        </p:nvSpPr>
        <p:spPr/>
        <p:txBody>
          <a:bodyPr/>
          <a:lstStyle/>
          <a:p>
            <a:r>
              <a:rPr lang="en-US" dirty="0"/>
              <a:t>Biological relevance of (p)ppGpp</a:t>
            </a:r>
          </a:p>
        </p:txBody>
      </p:sp>
      <p:grpSp>
        <p:nvGrpSpPr>
          <p:cNvPr id="25" name="Group 24">
            <a:extLst>
              <a:ext uri="{FF2B5EF4-FFF2-40B4-BE49-F238E27FC236}">
                <a16:creationId xmlns:a16="http://schemas.microsoft.com/office/drawing/2014/main" id="{68089A87-443D-3976-75F8-544B10C45DD5}"/>
              </a:ext>
            </a:extLst>
          </p:cNvPr>
          <p:cNvGrpSpPr/>
          <p:nvPr/>
        </p:nvGrpSpPr>
        <p:grpSpPr>
          <a:xfrm>
            <a:off x="6076547" y="3341593"/>
            <a:ext cx="1999130" cy="174813"/>
            <a:chOff x="5100917" y="3375213"/>
            <a:chExt cx="1999130" cy="174813"/>
          </a:xfrm>
        </p:grpSpPr>
        <p:cxnSp>
          <p:nvCxnSpPr>
            <p:cNvPr id="21" name="Straight Connector 20">
              <a:extLst>
                <a:ext uri="{FF2B5EF4-FFF2-40B4-BE49-F238E27FC236}">
                  <a16:creationId xmlns:a16="http://schemas.microsoft.com/office/drawing/2014/main" id="{D7A2FC43-379B-D5E6-C6B5-299F97C87205}"/>
                </a:ext>
              </a:extLst>
            </p:cNvPr>
            <p:cNvCxnSpPr>
              <a:cxnSpLocks/>
            </p:cNvCxnSpPr>
            <p:nvPr/>
          </p:nvCxnSpPr>
          <p:spPr>
            <a:xfrm>
              <a:off x="5100917" y="3462619"/>
              <a:ext cx="19901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A8E823-ADB9-0EDC-31A8-77ECFB86A96C}"/>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4C7737C-05A9-3294-1753-840468CA02CE}"/>
              </a:ext>
            </a:extLst>
          </p:cNvPr>
          <p:cNvGrpSpPr/>
          <p:nvPr/>
        </p:nvGrpSpPr>
        <p:grpSpPr>
          <a:xfrm rot="20750476">
            <a:off x="6067562" y="2511052"/>
            <a:ext cx="1999130" cy="174813"/>
            <a:chOff x="5100917" y="3375213"/>
            <a:chExt cx="1999130" cy="174813"/>
          </a:xfrm>
        </p:grpSpPr>
        <p:cxnSp>
          <p:nvCxnSpPr>
            <p:cNvPr id="27" name="Straight Connector 26">
              <a:extLst>
                <a:ext uri="{FF2B5EF4-FFF2-40B4-BE49-F238E27FC236}">
                  <a16:creationId xmlns:a16="http://schemas.microsoft.com/office/drawing/2014/main" id="{059C098F-8E92-638D-34F3-59722A81A5AD}"/>
                </a:ext>
              </a:extLst>
            </p:cNvPr>
            <p:cNvCxnSpPr>
              <a:cxnSpLocks/>
            </p:cNvCxnSpPr>
            <p:nvPr/>
          </p:nvCxnSpPr>
          <p:spPr>
            <a:xfrm>
              <a:off x="5100917" y="3462619"/>
              <a:ext cx="19901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25A727D-EE42-842B-89D5-8CA3286816BB}"/>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91A4C33-3683-AF5A-301C-53D58849991C}"/>
              </a:ext>
            </a:extLst>
          </p:cNvPr>
          <p:cNvGrpSpPr/>
          <p:nvPr/>
        </p:nvGrpSpPr>
        <p:grpSpPr>
          <a:xfrm rot="668473">
            <a:off x="6017765" y="4172134"/>
            <a:ext cx="1999130" cy="174813"/>
            <a:chOff x="5100917" y="3375213"/>
            <a:chExt cx="1999130" cy="174813"/>
          </a:xfrm>
        </p:grpSpPr>
        <p:cxnSp>
          <p:nvCxnSpPr>
            <p:cNvPr id="30" name="Straight Connector 29">
              <a:extLst>
                <a:ext uri="{FF2B5EF4-FFF2-40B4-BE49-F238E27FC236}">
                  <a16:creationId xmlns:a16="http://schemas.microsoft.com/office/drawing/2014/main" id="{B86F783B-0362-3462-907B-7FF17E377309}"/>
                </a:ext>
              </a:extLst>
            </p:cNvPr>
            <p:cNvCxnSpPr>
              <a:cxnSpLocks/>
            </p:cNvCxnSpPr>
            <p:nvPr/>
          </p:nvCxnSpPr>
          <p:spPr>
            <a:xfrm>
              <a:off x="5100917" y="3462619"/>
              <a:ext cx="199016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4A099C-4236-829C-EEE6-3B293F949A16}"/>
                </a:ext>
              </a:extLst>
            </p:cNvPr>
            <p:cNvCxnSpPr>
              <a:cxnSpLocks/>
            </p:cNvCxnSpPr>
            <p:nvPr/>
          </p:nvCxnSpPr>
          <p:spPr>
            <a:xfrm>
              <a:off x="7100047" y="3375213"/>
              <a:ext cx="0" cy="174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D2306CE6-0555-16DD-BCDC-A27ADB8F5CFE}"/>
              </a:ext>
            </a:extLst>
          </p:cNvPr>
          <p:cNvSpPr txBox="1"/>
          <p:nvPr/>
        </p:nvSpPr>
        <p:spPr>
          <a:xfrm>
            <a:off x="8057708" y="2169289"/>
            <a:ext cx="1428596" cy="369332"/>
          </a:xfrm>
          <a:prstGeom prst="rect">
            <a:avLst/>
          </a:prstGeom>
          <a:noFill/>
        </p:spPr>
        <p:txBody>
          <a:bodyPr wrap="none" rtlCol="0">
            <a:spAutoFit/>
          </a:bodyPr>
          <a:lstStyle/>
          <a:p>
            <a:r>
              <a:rPr lang="en-US" b="1" dirty="0"/>
              <a:t>Replication</a:t>
            </a:r>
          </a:p>
        </p:txBody>
      </p:sp>
      <p:sp>
        <p:nvSpPr>
          <p:cNvPr id="33" name="TextBox 32">
            <a:extLst>
              <a:ext uri="{FF2B5EF4-FFF2-40B4-BE49-F238E27FC236}">
                <a16:creationId xmlns:a16="http://schemas.microsoft.com/office/drawing/2014/main" id="{6CBF1C7D-97FF-E44A-EC56-024695E59E92}"/>
              </a:ext>
            </a:extLst>
          </p:cNvPr>
          <p:cNvSpPr txBox="1"/>
          <p:nvPr/>
        </p:nvSpPr>
        <p:spPr>
          <a:xfrm>
            <a:off x="8057708" y="3244334"/>
            <a:ext cx="1415837" cy="369332"/>
          </a:xfrm>
          <a:prstGeom prst="rect">
            <a:avLst/>
          </a:prstGeom>
          <a:noFill/>
        </p:spPr>
        <p:txBody>
          <a:bodyPr wrap="none" rtlCol="0">
            <a:spAutoFit/>
          </a:bodyPr>
          <a:lstStyle/>
          <a:p>
            <a:r>
              <a:rPr lang="en-US" b="1" dirty="0"/>
              <a:t>Translation</a:t>
            </a:r>
          </a:p>
        </p:txBody>
      </p:sp>
      <p:sp>
        <p:nvSpPr>
          <p:cNvPr id="34" name="TextBox 33">
            <a:extLst>
              <a:ext uri="{FF2B5EF4-FFF2-40B4-BE49-F238E27FC236}">
                <a16:creationId xmlns:a16="http://schemas.microsoft.com/office/drawing/2014/main" id="{85C1BF84-D7E8-D43C-E3D7-6319CD839445}"/>
              </a:ext>
            </a:extLst>
          </p:cNvPr>
          <p:cNvSpPr txBox="1"/>
          <p:nvPr/>
        </p:nvSpPr>
        <p:spPr>
          <a:xfrm>
            <a:off x="8057708" y="4319380"/>
            <a:ext cx="1646669" cy="369332"/>
          </a:xfrm>
          <a:prstGeom prst="rect">
            <a:avLst/>
          </a:prstGeom>
          <a:noFill/>
        </p:spPr>
        <p:txBody>
          <a:bodyPr wrap="none" rtlCol="0">
            <a:spAutoFit/>
          </a:bodyPr>
          <a:lstStyle/>
          <a:p>
            <a:r>
              <a:rPr lang="en-US" b="1" dirty="0"/>
              <a:t>Transcription</a:t>
            </a:r>
          </a:p>
        </p:txBody>
      </p:sp>
      <p:sp>
        <p:nvSpPr>
          <p:cNvPr id="44" name="Arc 43">
            <a:extLst>
              <a:ext uri="{FF2B5EF4-FFF2-40B4-BE49-F238E27FC236}">
                <a16:creationId xmlns:a16="http://schemas.microsoft.com/office/drawing/2014/main" id="{4D4CCB9C-4F48-C81B-E480-A43113DC186B}"/>
              </a:ext>
            </a:extLst>
          </p:cNvPr>
          <p:cNvSpPr/>
          <p:nvPr/>
        </p:nvSpPr>
        <p:spPr>
          <a:xfrm rot="9829708">
            <a:off x="5932799" y="2954369"/>
            <a:ext cx="3216515" cy="1956437"/>
          </a:xfrm>
          <a:prstGeom prst="arc">
            <a:avLst/>
          </a:prstGeom>
          <a:ln w="28575">
            <a:solidFill>
              <a:schemeClr val="tx1"/>
            </a:solidFill>
            <a:prstDash val="dash"/>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74C01E85-2444-7539-5BD7-20A9A5999DA6}"/>
              </a:ext>
            </a:extLst>
          </p:cNvPr>
          <p:cNvPicPr>
            <a:picLocks noChangeAspect="1"/>
          </p:cNvPicPr>
          <p:nvPr/>
        </p:nvPicPr>
        <p:blipFill>
          <a:blip r:embed="rId3"/>
          <a:stretch>
            <a:fillRect/>
          </a:stretch>
        </p:blipFill>
        <p:spPr>
          <a:xfrm>
            <a:off x="601704" y="1387945"/>
            <a:ext cx="5413518" cy="3923559"/>
          </a:xfrm>
          <a:prstGeom prst="rect">
            <a:avLst/>
          </a:prstGeom>
        </p:spPr>
      </p:pic>
    </p:spTree>
    <p:extLst>
      <p:ext uri="{BB962C8B-B14F-4D97-AF65-F5344CB8AC3E}">
        <p14:creationId xmlns:p14="http://schemas.microsoft.com/office/powerpoint/2010/main" val="2209955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A9B4-36C8-4FDB-11A5-B8B90A69A8D9}"/>
              </a:ext>
            </a:extLst>
          </p:cNvPr>
          <p:cNvSpPr>
            <a:spLocks noGrp="1"/>
          </p:cNvSpPr>
          <p:nvPr>
            <p:ph type="title"/>
          </p:nvPr>
        </p:nvSpPr>
        <p:spPr/>
        <p:txBody>
          <a:bodyPr/>
          <a:lstStyle/>
          <a:p>
            <a:r>
              <a:rPr lang="en-US" dirty="0"/>
              <a:t>Fluorescent </a:t>
            </a:r>
            <a:r>
              <a:rPr lang="en-US" i="1" dirty="0"/>
              <a:t>in situ </a:t>
            </a:r>
            <a:r>
              <a:rPr lang="en-US" dirty="0"/>
              <a:t>hybridization (FISH) microscopy in dual reporter</a:t>
            </a:r>
          </a:p>
        </p:txBody>
      </p:sp>
      <p:pic>
        <p:nvPicPr>
          <p:cNvPr id="7" name="Content Placeholder 6" descr="A diagram of a microscope and a pill&#10;&#10;AI-generated content may be incorrect.">
            <a:extLst>
              <a:ext uri="{FF2B5EF4-FFF2-40B4-BE49-F238E27FC236}">
                <a16:creationId xmlns:a16="http://schemas.microsoft.com/office/drawing/2014/main" id="{27EA5833-3FA6-53A2-731F-CDF9F44A229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3019" b="34553"/>
          <a:stretch>
            <a:fillRect/>
          </a:stretch>
        </p:blipFill>
        <p:spPr>
          <a:xfrm>
            <a:off x="600946" y="2181650"/>
            <a:ext cx="10990107" cy="2494700"/>
          </a:xfrm>
        </p:spPr>
      </p:pic>
      <p:sp>
        <p:nvSpPr>
          <p:cNvPr id="8" name="TextBox 7">
            <a:extLst>
              <a:ext uri="{FF2B5EF4-FFF2-40B4-BE49-F238E27FC236}">
                <a16:creationId xmlns:a16="http://schemas.microsoft.com/office/drawing/2014/main" id="{A8A2C137-7DFF-1957-6344-33271EB3BF1A}"/>
              </a:ext>
            </a:extLst>
          </p:cNvPr>
          <p:cNvSpPr txBox="1"/>
          <p:nvPr/>
        </p:nvSpPr>
        <p:spPr>
          <a:xfrm>
            <a:off x="891453" y="2163110"/>
            <a:ext cx="2125325" cy="369332"/>
          </a:xfrm>
          <a:prstGeom prst="rect">
            <a:avLst/>
          </a:prstGeom>
          <a:noFill/>
        </p:spPr>
        <p:txBody>
          <a:bodyPr wrap="none" rtlCol="0">
            <a:spAutoFit/>
          </a:bodyPr>
          <a:lstStyle/>
          <a:p>
            <a:pPr algn="ctr"/>
            <a:r>
              <a:rPr lang="en-US" b="1" i="1" dirty="0" err="1"/>
              <a:t>yfp</a:t>
            </a:r>
            <a:r>
              <a:rPr lang="en-US" b="1" i="1" dirty="0"/>
              <a:t> </a:t>
            </a:r>
            <a:r>
              <a:rPr lang="en-US" b="1" dirty="0"/>
              <a:t>mRNA probes</a:t>
            </a:r>
            <a:endParaRPr lang="en-US" b="1" i="1" dirty="0"/>
          </a:p>
        </p:txBody>
      </p:sp>
      <p:grpSp>
        <p:nvGrpSpPr>
          <p:cNvPr id="19" name="Group 18">
            <a:extLst>
              <a:ext uri="{FF2B5EF4-FFF2-40B4-BE49-F238E27FC236}">
                <a16:creationId xmlns:a16="http://schemas.microsoft.com/office/drawing/2014/main" id="{34C04648-0379-7BEB-D3C4-0DB8F429875C}"/>
              </a:ext>
            </a:extLst>
          </p:cNvPr>
          <p:cNvGrpSpPr/>
          <p:nvPr/>
        </p:nvGrpSpPr>
        <p:grpSpPr>
          <a:xfrm>
            <a:off x="6788161" y="4861016"/>
            <a:ext cx="3772075" cy="1491496"/>
            <a:chOff x="3676650" y="2414583"/>
            <a:chExt cx="4895850" cy="1824042"/>
          </a:xfrm>
        </p:grpSpPr>
        <p:sp>
          <p:nvSpPr>
            <p:cNvPr id="20" name="Text Box 1">
              <a:extLst>
                <a:ext uri="{FF2B5EF4-FFF2-40B4-BE49-F238E27FC236}">
                  <a16:creationId xmlns:a16="http://schemas.microsoft.com/office/drawing/2014/main" id="{42E7C420-3983-A0C0-396A-0983F244599D}"/>
                </a:ext>
              </a:extLst>
            </p:cNvPr>
            <p:cNvSpPr txBox="1">
              <a:spLocks/>
            </p:cNvSpPr>
            <p:nvPr/>
          </p:nvSpPr>
          <p:spPr bwMode="auto">
            <a:xfrm>
              <a:off x="3819525" y="2777788"/>
              <a:ext cx="1133911" cy="4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800" b="1" dirty="0" err="1">
                  <a:solidFill>
                    <a:srgbClr val="000000"/>
                  </a:solidFill>
                </a:rPr>
                <a:t>P</a:t>
              </a:r>
              <a:r>
                <a:rPr lang="en-US" altLang="en-US" sz="1800" b="1" baseline="-6000" dirty="0" err="1">
                  <a:solidFill>
                    <a:srgbClr val="000000"/>
                  </a:solidFill>
                </a:rPr>
                <a:t>hyspank</a:t>
              </a:r>
              <a:endParaRPr lang="en-US" altLang="en-US" sz="1800" b="1" dirty="0">
                <a:solidFill>
                  <a:srgbClr val="000000"/>
                </a:solidFill>
              </a:endParaRPr>
            </a:p>
          </p:txBody>
        </p:sp>
        <p:sp>
          <p:nvSpPr>
            <p:cNvPr id="21" name="Rectangle 2">
              <a:extLst>
                <a:ext uri="{FF2B5EF4-FFF2-40B4-BE49-F238E27FC236}">
                  <a16:creationId xmlns:a16="http://schemas.microsoft.com/office/drawing/2014/main" id="{B1EA4DF7-89DF-93F5-79F6-8B1CC89399EC}"/>
                </a:ext>
              </a:extLst>
            </p:cNvPr>
            <p:cNvSpPr>
              <a:spLocks/>
            </p:cNvSpPr>
            <p:nvPr/>
          </p:nvSpPr>
          <p:spPr bwMode="auto">
            <a:xfrm>
              <a:off x="6856413" y="3211513"/>
              <a:ext cx="1635125" cy="463550"/>
            </a:xfrm>
            <a:prstGeom prst="rect">
              <a:avLst/>
            </a:prstGeom>
            <a:solidFill>
              <a:srgbClr val="00D2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22" name="Text Box 3">
              <a:extLst>
                <a:ext uri="{FF2B5EF4-FFF2-40B4-BE49-F238E27FC236}">
                  <a16:creationId xmlns:a16="http://schemas.microsoft.com/office/drawing/2014/main" id="{32338446-C519-FA95-BA2D-72B5469D56DF}"/>
                </a:ext>
              </a:extLst>
            </p:cNvPr>
            <p:cNvSpPr txBox="1">
              <a:spLocks/>
            </p:cNvSpPr>
            <p:nvPr/>
          </p:nvSpPr>
          <p:spPr bwMode="auto">
            <a:xfrm>
              <a:off x="7385824" y="3241107"/>
              <a:ext cx="526384" cy="426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i="1" dirty="0" err="1">
                  <a:solidFill>
                    <a:srgbClr val="000000"/>
                  </a:solidFill>
                </a:rPr>
                <a:t>yfp</a:t>
              </a:r>
              <a:endParaRPr lang="en-US" altLang="en-US" b="1" i="1" dirty="0">
                <a:solidFill>
                  <a:srgbClr val="000000"/>
                </a:solidFill>
              </a:endParaRPr>
            </a:p>
          </p:txBody>
        </p:sp>
        <p:sp>
          <p:nvSpPr>
            <p:cNvPr id="23" name="Line 4">
              <a:extLst>
                <a:ext uri="{FF2B5EF4-FFF2-40B4-BE49-F238E27FC236}">
                  <a16:creationId xmlns:a16="http://schemas.microsoft.com/office/drawing/2014/main" id="{3918F452-72C0-49F4-4402-E9A4CC80BB09}"/>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24" name="Line 5">
              <a:extLst>
                <a:ext uri="{FF2B5EF4-FFF2-40B4-BE49-F238E27FC236}">
                  <a16:creationId xmlns:a16="http://schemas.microsoft.com/office/drawing/2014/main" id="{7E42ABAD-73C5-C341-3E85-E11A78DA3408}"/>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25" name="Line 6">
              <a:extLst>
                <a:ext uri="{FF2B5EF4-FFF2-40B4-BE49-F238E27FC236}">
                  <a16:creationId xmlns:a16="http://schemas.microsoft.com/office/drawing/2014/main" id="{88A3A166-F7AD-AD1E-5729-938E0CFEE9E7}"/>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pic>
          <p:nvPicPr>
            <p:cNvPr id="26" name="Picture 7">
              <a:extLst>
                <a:ext uri="{FF2B5EF4-FFF2-40B4-BE49-F238E27FC236}">
                  <a16:creationId xmlns:a16="http://schemas.microsoft.com/office/drawing/2014/main" id="{FF445001-B71D-4663-1DA6-E21936855293}"/>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Rectangle 8">
              <a:extLst>
                <a:ext uri="{FF2B5EF4-FFF2-40B4-BE49-F238E27FC236}">
                  <a16:creationId xmlns:a16="http://schemas.microsoft.com/office/drawing/2014/main" id="{71956CC6-9B36-1A7C-C02A-8FF0BDE36AE7}"/>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28" name="Text Box 9">
              <a:extLst>
                <a:ext uri="{FF2B5EF4-FFF2-40B4-BE49-F238E27FC236}">
                  <a16:creationId xmlns:a16="http://schemas.microsoft.com/office/drawing/2014/main" id="{389C2AEF-5158-A021-E30A-4BDDE04B0A8F}"/>
                </a:ext>
              </a:extLst>
            </p:cNvPr>
            <p:cNvSpPr txBox="1">
              <a:spLocks/>
            </p:cNvSpPr>
            <p:nvPr/>
          </p:nvSpPr>
          <p:spPr bwMode="auto">
            <a:xfrm>
              <a:off x="5905500" y="2414583"/>
              <a:ext cx="1756000" cy="388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400" b="1" i="1" dirty="0">
                  <a:solidFill>
                    <a:srgbClr val="000000"/>
                  </a:solidFill>
                </a:rPr>
                <a:t>ilvE</a:t>
              </a:r>
              <a:r>
                <a:rPr lang="en-US" altLang="en-US" sz="1400" b="1" dirty="0">
                  <a:solidFill>
                    <a:srgbClr val="000000"/>
                  </a:solidFill>
                </a:rPr>
                <a:t> riboswitch</a:t>
              </a:r>
            </a:p>
          </p:txBody>
        </p:sp>
      </p:grpSp>
      <p:grpSp>
        <p:nvGrpSpPr>
          <p:cNvPr id="29" name="Group 28">
            <a:extLst>
              <a:ext uri="{FF2B5EF4-FFF2-40B4-BE49-F238E27FC236}">
                <a16:creationId xmlns:a16="http://schemas.microsoft.com/office/drawing/2014/main" id="{9FB66919-C239-1B5A-BB53-EF556CD63B66}"/>
              </a:ext>
            </a:extLst>
          </p:cNvPr>
          <p:cNvGrpSpPr/>
          <p:nvPr/>
        </p:nvGrpSpPr>
        <p:grpSpPr>
          <a:xfrm>
            <a:off x="1172448" y="4876940"/>
            <a:ext cx="4380347" cy="1475572"/>
            <a:chOff x="3676649" y="2412232"/>
            <a:chExt cx="5421790" cy="1826393"/>
          </a:xfrm>
        </p:grpSpPr>
        <p:sp>
          <p:nvSpPr>
            <p:cNvPr id="30" name="Text Box 1">
              <a:extLst>
                <a:ext uri="{FF2B5EF4-FFF2-40B4-BE49-F238E27FC236}">
                  <a16:creationId xmlns:a16="http://schemas.microsoft.com/office/drawing/2014/main" id="{61DA7619-682D-FC71-D958-724B37EFB742}"/>
                </a:ext>
              </a:extLst>
            </p:cNvPr>
            <p:cNvSpPr txBox="1">
              <a:spLocks/>
            </p:cNvSpPr>
            <p:nvPr/>
          </p:nvSpPr>
          <p:spPr bwMode="auto">
            <a:xfrm>
              <a:off x="3819525" y="2774981"/>
              <a:ext cx="1081347" cy="46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800" b="1" dirty="0" err="1">
                  <a:solidFill>
                    <a:srgbClr val="000000"/>
                  </a:solidFill>
                </a:rPr>
                <a:t>P</a:t>
              </a:r>
              <a:r>
                <a:rPr lang="en-US" altLang="en-US" sz="1800" b="1" baseline="-6000" dirty="0" err="1">
                  <a:solidFill>
                    <a:srgbClr val="000000"/>
                  </a:solidFill>
                </a:rPr>
                <a:t>hyspank</a:t>
              </a:r>
              <a:endParaRPr lang="en-US" altLang="en-US" sz="1800" b="1" dirty="0">
                <a:solidFill>
                  <a:srgbClr val="000000"/>
                </a:solidFill>
              </a:endParaRPr>
            </a:p>
          </p:txBody>
        </p:sp>
        <p:sp>
          <p:nvSpPr>
            <p:cNvPr id="31" name="Rectangle 2">
              <a:extLst>
                <a:ext uri="{FF2B5EF4-FFF2-40B4-BE49-F238E27FC236}">
                  <a16:creationId xmlns:a16="http://schemas.microsoft.com/office/drawing/2014/main" id="{8DC8059B-258A-7E4E-22D8-EDFC06E7E4F8}"/>
                </a:ext>
              </a:extLst>
            </p:cNvPr>
            <p:cNvSpPr>
              <a:spLocks/>
            </p:cNvSpPr>
            <p:nvPr/>
          </p:nvSpPr>
          <p:spPr bwMode="auto">
            <a:xfrm>
              <a:off x="6856413" y="3211513"/>
              <a:ext cx="2139995" cy="463549"/>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32" name="Text Box 3">
              <a:extLst>
                <a:ext uri="{FF2B5EF4-FFF2-40B4-BE49-F238E27FC236}">
                  <a16:creationId xmlns:a16="http://schemas.microsoft.com/office/drawing/2014/main" id="{222D4EC9-A31D-F73A-0A96-17C545FA7BC2}"/>
                </a:ext>
              </a:extLst>
            </p:cNvPr>
            <p:cNvSpPr txBox="1">
              <a:spLocks/>
            </p:cNvSpPr>
            <p:nvPr/>
          </p:nvSpPr>
          <p:spPr bwMode="auto">
            <a:xfrm>
              <a:off x="6927333" y="3232861"/>
              <a:ext cx="2058884" cy="431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i="1" dirty="0">
                  <a:solidFill>
                    <a:srgbClr val="000000"/>
                  </a:solidFill>
                </a:rPr>
                <a:t>firefly luciferase</a:t>
              </a:r>
            </a:p>
          </p:txBody>
        </p:sp>
        <p:sp>
          <p:nvSpPr>
            <p:cNvPr id="33" name="Line 4">
              <a:extLst>
                <a:ext uri="{FF2B5EF4-FFF2-40B4-BE49-F238E27FC236}">
                  <a16:creationId xmlns:a16="http://schemas.microsoft.com/office/drawing/2014/main" id="{274410C8-7843-13DC-E306-38FBDD7F69A7}"/>
                </a:ext>
              </a:extLst>
            </p:cNvPr>
            <p:cNvSpPr>
              <a:spLocks noChangeShapeType="1"/>
            </p:cNvSpPr>
            <p:nvPr/>
          </p:nvSpPr>
          <p:spPr bwMode="auto">
            <a:xfrm flipV="1">
              <a:off x="3676649" y="3695219"/>
              <a:ext cx="5421790" cy="2068"/>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34" name="Line 5">
              <a:extLst>
                <a:ext uri="{FF2B5EF4-FFF2-40B4-BE49-F238E27FC236}">
                  <a16:creationId xmlns:a16="http://schemas.microsoft.com/office/drawing/2014/main" id="{A26E5B44-8C03-0B42-EA0B-226D8C691976}"/>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35" name="Line 6">
              <a:extLst>
                <a:ext uri="{FF2B5EF4-FFF2-40B4-BE49-F238E27FC236}">
                  <a16:creationId xmlns:a16="http://schemas.microsoft.com/office/drawing/2014/main" id="{BBAA4F91-4BBF-BC44-1153-E121A0D9D161}"/>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pic>
          <p:nvPicPr>
            <p:cNvPr id="36" name="Picture 7">
              <a:extLst>
                <a:ext uri="{FF2B5EF4-FFF2-40B4-BE49-F238E27FC236}">
                  <a16:creationId xmlns:a16="http://schemas.microsoft.com/office/drawing/2014/main" id="{0150FBFB-D94C-2055-550B-DBF5E9ADA088}"/>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 name="Rectangle 8">
              <a:extLst>
                <a:ext uri="{FF2B5EF4-FFF2-40B4-BE49-F238E27FC236}">
                  <a16:creationId xmlns:a16="http://schemas.microsoft.com/office/drawing/2014/main" id="{B226DE53-6EE5-6762-2B31-85C6EABBB1CE}"/>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38" name="Text Box 9">
              <a:extLst>
                <a:ext uri="{FF2B5EF4-FFF2-40B4-BE49-F238E27FC236}">
                  <a16:creationId xmlns:a16="http://schemas.microsoft.com/office/drawing/2014/main" id="{927E46BE-E6C5-5438-F9AF-C74CC3596986}"/>
                </a:ext>
              </a:extLst>
            </p:cNvPr>
            <p:cNvSpPr txBox="1">
              <a:spLocks/>
            </p:cNvSpPr>
            <p:nvPr/>
          </p:nvSpPr>
          <p:spPr bwMode="auto">
            <a:xfrm>
              <a:off x="5905500" y="2412232"/>
              <a:ext cx="1674599" cy="39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400" b="1" i="1" dirty="0">
                  <a:solidFill>
                    <a:srgbClr val="000000"/>
                  </a:solidFill>
                </a:rPr>
                <a:t>ilvE</a:t>
              </a:r>
              <a:r>
                <a:rPr lang="en-US" altLang="en-US" sz="1400" b="1" dirty="0">
                  <a:solidFill>
                    <a:srgbClr val="000000"/>
                  </a:solidFill>
                </a:rPr>
                <a:t> riboswitch</a:t>
              </a:r>
            </a:p>
          </p:txBody>
        </p:sp>
      </p:grpSp>
      <p:sp>
        <p:nvSpPr>
          <p:cNvPr id="39" name="TextBox 38">
            <a:extLst>
              <a:ext uri="{FF2B5EF4-FFF2-40B4-BE49-F238E27FC236}">
                <a16:creationId xmlns:a16="http://schemas.microsoft.com/office/drawing/2014/main" id="{47DAC1B1-FFA3-129A-C26E-E55015B77F85}"/>
              </a:ext>
            </a:extLst>
          </p:cNvPr>
          <p:cNvSpPr txBox="1"/>
          <p:nvPr/>
        </p:nvSpPr>
        <p:spPr>
          <a:xfrm>
            <a:off x="10535777" y="6519446"/>
            <a:ext cx="1656223" cy="338554"/>
          </a:xfrm>
          <a:prstGeom prst="rect">
            <a:avLst/>
          </a:prstGeom>
          <a:noFill/>
        </p:spPr>
        <p:txBody>
          <a:bodyPr wrap="none" rtlCol="0">
            <a:spAutoFit/>
          </a:bodyPr>
          <a:lstStyle/>
          <a:p>
            <a:pPr algn="r"/>
            <a:r>
              <a:rPr lang="en-US" sz="1600" b="1" dirty="0"/>
              <a:t>Abigail Whalen</a:t>
            </a:r>
          </a:p>
        </p:txBody>
      </p:sp>
    </p:spTree>
    <p:extLst>
      <p:ext uri="{BB962C8B-B14F-4D97-AF65-F5344CB8AC3E}">
        <p14:creationId xmlns:p14="http://schemas.microsoft.com/office/powerpoint/2010/main" val="272160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849233-6032-D3DE-C30A-E9CBDFE156ED}"/>
              </a:ext>
            </a:extLst>
          </p:cNvPr>
          <p:cNvSpPr>
            <a:spLocks noGrp="1"/>
          </p:cNvSpPr>
          <p:nvPr>
            <p:ph type="title"/>
          </p:nvPr>
        </p:nvSpPr>
        <p:spPr/>
        <p:txBody>
          <a:bodyPr>
            <a:normAutofit/>
          </a:bodyPr>
          <a:lstStyle/>
          <a:p>
            <a:r>
              <a:rPr lang="en-US" dirty="0"/>
              <a:t>Transcription of reporter and luminescent signal</a:t>
            </a:r>
          </a:p>
        </p:txBody>
      </p:sp>
      <p:pic>
        <p:nvPicPr>
          <p:cNvPr id="9" name="Content Placeholder 8">
            <a:extLst>
              <a:ext uri="{FF2B5EF4-FFF2-40B4-BE49-F238E27FC236}">
                <a16:creationId xmlns:a16="http://schemas.microsoft.com/office/drawing/2014/main" id="{21B9CEE4-A82B-0830-5003-E8B9700FE1B5}"/>
              </a:ext>
            </a:extLst>
          </p:cNvPr>
          <p:cNvPicPr>
            <a:picLocks noGrp="1" noChangeAspect="1"/>
          </p:cNvPicPr>
          <p:nvPr>
            <p:ph sz="half" idx="1"/>
          </p:nvPr>
        </p:nvPicPr>
        <p:blipFill>
          <a:blip r:embed="rId2"/>
          <a:stretch>
            <a:fillRect/>
          </a:stretch>
        </p:blipFill>
        <p:spPr>
          <a:xfrm>
            <a:off x="689089" y="2518548"/>
            <a:ext cx="5108095" cy="3400221"/>
          </a:xfrm>
          <a:prstGeom prst="rect">
            <a:avLst/>
          </a:prstGeom>
        </p:spPr>
      </p:pic>
      <p:pic>
        <p:nvPicPr>
          <p:cNvPr id="10" name="Content Placeholder 9">
            <a:extLst>
              <a:ext uri="{FF2B5EF4-FFF2-40B4-BE49-F238E27FC236}">
                <a16:creationId xmlns:a16="http://schemas.microsoft.com/office/drawing/2014/main" id="{47D7C78A-4970-067D-C1CF-AB5F9E859C5A}"/>
              </a:ext>
            </a:extLst>
          </p:cNvPr>
          <p:cNvPicPr>
            <a:picLocks noGrp="1" noChangeAspect="1"/>
          </p:cNvPicPr>
          <p:nvPr>
            <p:ph sz="half" idx="2"/>
          </p:nvPr>
        </p:nvPicPr>
        <p:blipFill>
          <a:blip r:embed="rId3"/>
          <a:stretch>
            <a:fillRect/>
          </a:stretch>
        </p:blipFill>
        <p:spPr>
          <a:xfrm>
            <a:off x="6762035" y="2280139"/>
            <a:ext cx="4324533" cy="4110976"/>
          </a:xfrm>
          <a:prstGeom prst="rect">
            <a:avLst/>
          </a:prstGeom>
        </p:spPr>
      </p:pic>
      <p:grpSp>
        <p:nvGrpSpPr>
          <p:cNvPr id="11" name="Group 10">
            <a:extLst>
              <a:ext uri="{FF2B5EF4-FFF2-40B4-BE49-F238E27FC236}">
                <a16:creationId xmlns:a16="http://schemas.microsoft.com/office/drawing/2014/main" id="{62C28049-5C34-6C45-88ED-AAD17EB9D85B}"/>
              </a:ext>
            </a:extLst>
          </p:cNvPr>
          <p:cNvGrpSpPr/>
          <p:nvPr/>
        </p:nvGrpSpPr>
        <p:grpSpPr>
          <a:xfrm>
            <a:off x="6762035" y="1027052"/>
            <a:ext cx="3772075" cy="1491496"/>
            <a:chOff x="3676650" y="2414583"/>
            <a:chExt cx="4895850" cy="1824042"/>
          </a:xfrm>
        </p:grpSpPr>
        <p:sp>
          <p:nvSpPr>
            <p:cNvPr id="12" name="Text Box 1">
              <a:extLst>
                <a:ext uri="{FF2B5EF4-FFF2-40B4-BE49-F238E27FC236}">
                  <a16:creationId xmlns:a16="http://schemas.microsoft.com/office/drawing/2014/main" id="{4ED52D06-44AB-073F-6B25-E25A20FD5AE4}"/>
                </a:ext>
              </a:extLst>
            </p:cNvPr>
            <p:cNvSpPr txBox="1">
              <a:spLocks/>
            </p:cNvSpPr>
            <p:nvPr/>
          </p:nvSpPr>
          <p:spPr bwMode="auto">
            <a:xfrm>
              <a:off x="3819525" y="2777788"/>
              <a:ext cx="1133911" cy="4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800" b="1" dirty="0" err="1">
                  <a:solidFill>
                    <a:srgbClr val="000000"/>
                  </a:solidFill>
                </a:rPr>
                <a:t>P</a:t>
              </a:r>
              <a:r>
                <a:rPr lang="en-US" altLang="en-US" sz="1800" b="1" baseline="-6000" dirty="0" err="1">
                  <a:solidFill>
                    <a:srgbClr val="000000"/>
                  </a:solidFill>
                </a:rPr>
                <a:t>hyspank</a:t>
              </a:r>
              <a:endParaRPr lang="en-US" altLang="en-US" sz="1800" b="1" dirty="0">
                <a:solidFill>
                  <a:srgbClr val="000000"/>
                </a:solidFill>
              </a:endParaRPr>
            </a:p>
          </p:txBody>
        </p:sp>
        <p:sp>
          <p:nvSpPr>
            <p:cNvPr id="13" name="Rectangle 2">
              <a:extLst>
                <a:ext uri="{FF2B5EF4-FFF2-40B4-BE49-F238E27FC236}">
                  <a16:creationId xmlns:a16="http://schemas.microsoft.com/office/drawing/2014/main" id="{CA9A956B-DD0D-73B0-C7B1-51A889863E6C}"/>
                </a:ext>
              </a:extLst>
            </p:cNvPr>
            <p:cNvSpPr>
              <a:spLocks/>
            </p:cNvSpPr>
            <p:nvPr/>
          </p:nvSpPr>
          <p:spPr bwMode="auto">
            <a:xfrm>
              <a:off x="6856413" y="3211513"/>
              <a:ext cx="1635125" cy="463550"/>
            </a:xfrm>
            <a:prstGeom prst="rect">
              <a:avLst/>
            </a:prstGeom>
            <a:solidFill>
              <a:srgbClr val="00D2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14" name="Text Box 3">
              <a:extLst>
                <a:ext uri="{FF2B5EF4-FFF2-40B4-BE49-F238E27FC236}">
                  <a16:creationId xmlns:a16="http://schemas.microsoft.com/office/drawing/2014/main" id="{982FA30A-C12C-553D-6E83-3B9CC515ECF9}"/>
                </a:ext>
              </a:extLst>
            </p:cNvPr>
            <p:cNvSpPr txBox="1">
              <a:spLocks/>
            </p:cNvSpPr>
            <p:nvPr/>
          </p:nvSpPr>
          <p:spPr bwMode="auto">
            <a:xfrm>
              <a:off x="7385824" y="3241107"/>
              <a:ext cx="526384" cy="426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i="1" dirty="0" err="1">
                  <a:solidFill>
                    <a:srgbClr val="000000"/>
                  </a:solidFill>
                </a:rPr>
                <a:t>yfp</a:t>
              </a:r>
              <a:endParaRPr lang="en-US" altLang="en-US" b="1" i="1" dirty="0">
                <a:solidFill>
                  <a:srgbClr val="000000"/>
                </a:solidFill>
              </a:endParaRPr>
            </a:p>
          </p:txBody>
        </p:sp>
        <p:sp>
          <p:nvSpPr>
            <p:cNvPr id="15" name="Line 4">
              <a:extLst>
                <a:ext uri="{FF2B5EF4-FFF2-40B4-BE49-F238E27FC236}">
                  <a16:creationId xmlns:a16="http://schemas.microsoft.com/office/drawing/2014/main" id="{735168C5-16B3-B495-9CDE-DC8B2468C22F}"/>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16" name="Line 5">
              <a:extLst>
                <a:ext uri="{FF2B5EF4-FFF2-40B4-BE49-F238E27FC236}">
                  <a16:creationId xmlns:a16="http://schemas.microsoft.com/office/drawing/2014/main" id="{DF1241DD-C730-74F8-7244-8A235A39F638}"/>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17" name="Line 6">
              <a:extLst>
                <a:ext uri="{FF2B5EF4-FFF2-40B4-BE49-F238E27FC236}">
                  <a16:creationId xmlns:a16="http://schemas.microsoft.com/office/drawing/2014/main" id="{0F0777AF-8BEC-4DD6-0FCF-D8FE4170546F}"/>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pic>
          <p:nvPicPr>
            <p:cNvPr id="18" name="Picture 7">
              <a:extLst>
                <a:ext uri="{FF2B5EF4-FFF2-40B4-BE49-F238E27FC236}">
                  <a16:creationId xmlns:a16="http://schemas.microsoft.com/office/drawing/2014/main" id="{B5690523-0F2C-7C84-DAF1-184F824CD2E4}"/>
                </a:ext>
              </a:extLst>
            </p:cNvPr>
            <p:cNvPicPr>
              <a:picLocks noChangeAspect="1"/>
            </p:cNvPicPr>
            <p:nvPr/>
          </p:nvPicPr>
          <p:blipFill>
            <a:blip r:embed="rId4">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8">
              <a:extLst>
                <a:ext uri="{FF2B5EF4-FFF2-40B4-BE49-F238E27FC236}">
                  <a16:creationId xmlns:a16="http://schemas.microsoft.com/office/drawing/2014/main" id="{4D85D2D4-C143-A9F2-2A28-CBB49524F954}"/>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20" name="Text Box 9">
              <a:extLst>
                <a:ext uri="{FF2B5EF4-FFF2-40B4-BE49-F238E27FC236}">
                  <a16:creationId xmlns:a16="http://schemas.microsoft.com/office/drawing/2014/main" id="{5734F961-FC01-732C-34CF-A1349F95D714}"/>
                </a:ext>
              </a:extLst>
            </p:cNvPr>
            <p:cNvSpPr txBox="1">
              <a:spLocks/>
            </p:cNvSpPr>
            <p:nvPr/>
          </p:nvSpPr>
          <p:spPr bwMode="auto">
            <a:xfrm>
              <a:off x="5905500" y="2414583"/>
              <a:ext cx="1756000" cy="388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400" b="1" i="1" dirty="0">
                  <a:solidFill>
                    <a:srgbClr val="000000"/>
                  </a:solidFill>
                </a:rPr>
                <a:t>ilvE</a:t>
              </a:r>
              <a:r>
                <a:rPr lang="en-US" altLang="en-US" sz="1400" b="1" dirty="0">
                  <a:solidFill>
                    <a:srgbClr val="000000"/>
                  </a:solidFill>
                </a:rPr>
                <a:t> riboswitch</a:t>
              </a:r>
            </a:p>
          </p:txBody>
        </p:sp>
      </p:grpSp>
      <p:grpSp>
        <p:nvGrpSpPr>
          <p:cNvPr id="21" name="Group 20">
            <a:extLst>
              <a:ext uri="{FF2B5EF4-FFF2-40B4-BE49-F238E27FC236}">
                <a16:creationId xmlns:a16="http://schemas.microsoft.com/office/drawing/2014/main" id="{71FBBC99-AFBF-E6C1-AA64-E6B53A445504}"/>
              </a:ext>
            </a:extLst>
          </p:cNvPr>
          <p:cNvGrpSpPr/>
          <p:nvPr/>
        </p:nvGrpSpPr>
        <p:grpSpPr>
          <a:xfrm>
            <a:off x="1146322" y="1042976"/>
            <a:ext cx="4380347" cy="1475572"/>
            <a:chOff x="3676649" y="2412232"/>
            <a:chExt cx="5421790" cy="1826393"/>
          </a:xfrm>
        </p:grpSpPr>
        <p:sp>
          <p:nvSpPr>
            <p:cNvPr id="22" name="Text Box 1">
              <a:extLst>
                <a:ext uri="{FF2B5EF4-FFF2-40B4-BE49-F238E27FC236}">
                  <a16:creationId xmlns:a16="http://schemas.microsoft.com/office/drawing/2014/main" id="{21446AFF-AC94-7C7D-F3C3-2B842C9778F8}"/>
                </a:ext>
              </a:extLst>
            </p:cNvPr>
            <p:cNvSpPr txBox="1">
              <a:spLocks/>
            </p:cNvSpPr>
            <p:nvPr/>
          </p:nvSpPr>
          <p:spPr bwMode="auto">
            <a:xfrm>
              <a:off x="3819525" y="2774981"/>
              <a:ext cx="1081347" cy="469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800" b="1" dirty="0" err="1">
                  <a:solidFill>
                    <a:srgbClr val="000000"/>
                  </a:solidFill>
                </a:rPr>
                <a:t>P</a:t>
              </a:r>
              <a:r>
                <a:rPr lang="en-US" altLang="en-US" sz="1800" b="1" baseline="-6000" dirty="0" err="1">
                  <a:solidFill>
                    <a:srgbClr val="000000"/>
                  </a:solidFill>
                </a:rPr>
                <a:t>hyspank</a:t>
              </a:r>
              <a:endParaRPr lang="en-US" altLang="en-US" sz="1800" b="1" dirty="0">
                <a:solidFill>
                  <a:srgbClr val="000000"/>
                </a:solidFill>
              </a:endParaRPr>
            </a:p>
          </p:txBody>
        </p:sp>
        <p:sp>
          <p:nvSpPr>
            <p:cNvPr id="23" name="Rectangle 2">
              <a:extLst>
                <a:ext uri="{FF2B5EF4-FFF2-40B4-BE49-F238E27FC236}">
                  <a16:creationId xmlns:a16="http://schemas.microsoft.com/office/drawing/2014/main" id="{C1C4A17D-B95F-C908-2D8A-7683355F6B03}"/>
                </a:ext>
              </a:extLst>
            </p:cNvPr>
            <p:cNvSpPr>
              <a:spLocks/>
            </p:cNvSpPr>
            <p:nvPr/>
          </p:nvSpPr>
          <p:spPr bwMode="auto">
            <a:xfrm>
              <a:off x="6856413" y="3211513"/>
              <a:ext cx="2139995" cy="463549"/>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24" name="Text Box 3">
              <a:extLst>
                <a:ext uri="{FF2B5EF4-FFF2-40B4-BE49-F238E27FC236}">
                  <a16:creationId xmlns:a16="http://schemas.microsoft.com/office/drawing/2014/main" id="{7D70A97C-DBB5-8DA4-74FB-22D004E921F3}"/>
                </a:ext>
              </a:extLst>
            </p:cNvPr>
            <p:cNvSpPr txBox="1">
              <a:spLocks/>
            </p:cNvSpPr>
            <p:nvPr/>
          </p:nvSpPr>
          <p:spPr bwMode="auto">
            <a:xfrm>
              <a:off x="6927333" y="3232861"/>
              <a:ext cx="2058884" cy="431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i="1" dirty="0">
                  <a:solidFill>
                    <a:srgbClr val="000000"/>
                  </a:solidFill>
                </a:rPr>
                <a:t>firefly luciferase</a:t>
              </a:r>
            </a:p>
          </p:txBody>
        </p:sp>
        <p:sp>
          <p:nvSpPr>
            <p:cNvPr id="25" name="Line 4">
              <a:extLst>
                <a:ext uri="{FF2B5EF4-FFF2-40B4-BE49-F238E27FC236}">
                  <a16:creationId xmlns:a16="http://schemas.microsoft.com/office/drawing/2014/main" id="{771DAC19-62C9-C529-819B-E565B6A1B4AF}"/>
                </a:ext>
              </a:extLst>
            </p:cNvPr>
            <p:cNvSpPr>
              <a:spLocks noChangeShapeType="1"/>
            </p:cNvSpPr>
            <p:nvPr/>
          </p:nvSpPr>
          <p:spPr bwMode="auto">
            <a:xfrm flipV="1">
              <a:off x="3676649" y="3695219"/>
              <a:ext cx="5421790" cy="2068"/>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dirty="0">
                <a:solidFill>
                  <a:srgbClr val="FFFFFF"/>
                </a:solidFill>
                <a:latin typeface="Helvetica Neue Medium" charset="0"/>
                <a:ea typeface="Helvetica Neue Medium" charset="0"/>
                <a:cs typeface="Helvetica Neue Medium" charset="0"/>
                <a:sym typeface="Helvetica Neue Medium" charset="0"/>
              </a:endParaRPr>
            </a:p>
          </p:txBody>
        </p:sp>
        <p:sp>
          <p:nvSpPr>
            <p:cNvPr id="26" name="Line 5">
              <a:extLst>
                <a:ext uri="{FF2B5EF4-FFF2-40B4-BE49-F238E27FC236}">
                  <a16:creationId xmlns:a16="http://schemas.microsoft.com/office/drawing/2014/main" id="{219C85F3-6723-D18B-7032-1C80271D4421}"/>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27" name="Line 6">
              <a:extLst>
                <a:ext uri="{FF2B5EF4-FFF2-40B4-BE49-F238E27FC236}">
                  <a16:creationId xmlns:a16="http://schemas.microsoft.com/office/drawing/2014/main" id="{7C26536A-A060-FBD5-DBD2-2FBBDE6BF577}"/>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pic>
          <p:nvPicPr>
            <p:cNvPr id="28" name="Picture 7">
              <a:extLst>
                <a:ext uri="{FF2B5EF4-FFF2-40B4-BE49-F238E27FC236}">
                  <a16:creationId xmlns:a16="http://schemas.microsoft.com/office/drawing/2014/main" id="{BCA65FFE-B073-22D8-D9A4-A0CC7C1164BA}"/>
                </a:ext>
              </a:extLst>
            </p:cNvPr>
            <p:cNvPicPr>
              <a:picLocks noChangeAspect="1"/>
            </p:cNvPicPr>
            <p:nvPr/>
          </p:nvPicPr>
          <p:blipFill>
            <a:blip r:embed="rId4">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Rectangle 8">
              <a:extLst>
                <a:ext uri="{FF2B5EF4-FFF2-40B4-BE49-F238E27FC236}">
                  <a16:creationId xmlns:a16="http://schemas.microsoft.com/office/drawing/2014/main" id="{FD12B0BE-9A3D-F0B6-6918-F95FC5321336}"/>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1800">
                <a:solidFill>
                  <a:srgbClr val="FFFFFF"/>
                </a:solidFill>
                <a:latin typeface="Helvetica Neue Medium" charset="0"/>
                <a:ea typeface="Helvetica Neue Medium" charset="0"/>
                <a:cs typeface="Helvetica Neue Medium" charset="0"/>
                <a:sym typeface="Helvetica Neue Medium" charset="0"/>
              </a:endParaRPr>
            </a:p>
          </p:txBody>
        </p:sp>
        <p:sp>
          <p:nvSpPr>
            <p:cNvPr id="30" name="Text Box 9">
              <a:extLst>
                <a:ext uri="{FF2B5EF4-FFF2-40B4-BE49-F238E27FC236}">
                  <a16:creationId xmlns:a16="http://schemas.microsoft.com/office/drawing/2014/main" id="{0DE4CAF3-96C8-4C33-E8F7-397D03C90872}"/>
                </a:ext>
              </a:extLst>
            </p:cNvPr>
            <p:cNvSpPr txBox="1">
              <a:spLocks/>
            </p:cNvSpPr>
            <p:nvPr/>
          </p:nvSpPr>
          <p:spPr bwMode="auto">
            <a:xfrm>
              <a:off x="5905500" y="2412232"/>
              <a:ext cx="1674599" cy="39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400" b="1" i="1" dirty="0">
                  <a:solidFill>
                    <a:srgbClr val="000000"/>
                  </a:solidFill>
                </a:rPr>
                <a:t>ilvE</a:t>
              </a:r>
              <a:r>
                <a:rPr lang="en-US" altLang="en-US" sz="1400" b="1" dirty="0">
                  <a:solidFill>
                    <a:srgbClr val="000000"/>
                  </a:solidFill>
                </a:rPr>
                <a:t> riboswitch</a:t>
              </a:r>
            </a:p>
          </p:txBody>
        </p:sp>
      </p:grpSp>
      <p:sp>
        <p:nvSpPr>
          <p:cNvPr id="31" name="TextBox 30">
            <a:extLst>
              <a:ext uri="{FF2B5EF4-FFF2-40B4-BE49-F238E27FC236}">
                <a16:creationId xmlns:a16="http://schemas.microsoft.com/office/drawing/2014/main" id="{4F4BC145-A022-F372-72ED-FF1BE2204737}"/>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Tree>
    <p:extLst>
      <p:ext uri="{BB962C8B-B14F-4D97-AF65-F5344CB8AC3E}">
        <p14:creationId xmlns:p14="http://schemas.microsoft.com/office/powerpoint/2010/main" val="40819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D316-D1C7-B740-B1F9-CDE999292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924E9C-9E41-AE85-94E9-9F961CCE494E}"/>
              </a:ext>
            </a:extLst>
          </p:cNvPr>
          <p:cNvSpPr>
            <a:spLocks noGrp="1"/>
          </p:cNvSpPr>
          <p:nvPr>
            <p:ph type="title"/>
          </p:nvPr>
        </p:nvSpPr>
        <p:spPr/>
        <p:txBody>
          <a:bodyPr/>
          <a:lstStyle/>
          <a:p>
            <a:r>
              <a:rPr lang="en-US" dirty="0"/>
              <a:t>Aim 1: Develop and validate a (p)ppGpp detection tool</a:t>
            </a:r>
          </a:p>
        </p:txBody>
      </p:sp>
      <p:sp>
        <p:nvSpPr>
          <p:cNvPr id="3" name="Content Placeholder 2">
            <a:extLst>
              <a:ext uri="{FF2B5EF4-FFF2-40B4-BE49-F238E27FC236}">
                <a16:creationId xmlns:a16="http://schemas.microsoft.com/office/drawing/2014/main" id="{55A7A097-4935-D2FB-6032-983DB7A53861}"/>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(p)ppGpp specific: signal seen in response to (p)ppGpp alone</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Dynamic: signal fluctuates to reflect (p)ppGpp dynamics over time</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Accurate: signal reflects actual (p)ppGpp levels</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Sensitive: signal respond to acute amino acid starvation</a:t>
            </a:r>
          </a:p>
          <a:p>
            <a:pPr>
              <a:buFont typeface="Wingdings" pitchFamily="2" charset="2"/>
              <a:buChar char="q"/>
            </a:pPr>
            <a:endParaRPr lang="en-US" dirty="0">
              <a:latin typeface="Aptos" panose="020B0004020202020204" pitchFamily="34" charset="0"/>
            </a:endParaRPr>
          </a:p>
        </p:txBody>
      </p:sp>
    </p:spTree>
    <p:extLst>
      <p:ext uri="{BB962C8B-B14F-4D97-AF65-F5344CB8AC3E}">
        <p14:creationId xmlns:p14="http://schemas.microsoft.com/office/powerpoint/2010/main" val="2155121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A058B-071D-F646-3570-9FD956C51B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3E3555-375A-E3E6-F212-D80EBD342CFE}"/>
              </a:ext>
            </a:extLst>
          </p:cNvPr>
          <p:cNvSpPr>
            <a:spLocks noGrp="1"/>
          </p:cNvSpPr>
          <p:nvPr>
            <p:ph type="title"/>
          </p:nvPr>
        </p:nvSpPr>
        <p:spPr/>
        <p:txBody>
          <a:bodyPr/>
          <a:lstStyle/>
          <a:p>
            <a:r>
              <a:rPr lang="en-US" dirty="0"/>
              <a:t>Biochemical validation of </a:t>
            </a:r>
            <a:r>
              <a:rPr lang="en-US" dirty="0" err="1"/>
              <a:t>RsFluc</a:t>
            </a:r>
            <a:r>
              <a:rPr lang="en-US" dirty="0"/>
              <a:t> dynamics</a:t>
            </a:r>
          </a:p>
        </p:txBody>
      </p:sp>
      <p:sp>
        <p:nvSpPr>
          <p:cNvPr id="2" name="TextBox 1">
            <a:extLst>
              <a:ext uri="{FF2B5EF4-FFF2-40B4-BE49-F238E27FC236}">
                <a16:creationId xmlns:a16="http://schemas.microsoft.com/office/drawing/2014/main" id="{9D344099-FDF7-CD9D-4150-A9E2B2C346B3}"/>
              </a:ext>
            </a:extLst>
          </p:cNvPr>
          <p:cNvSpPr txBox="1"/>
          <p:nvPr/>
        </p:nvSpPr>
        <p:spPr>
          <a:xfrm>
            <a:off x="0" y="6488668"/>
            <a:ext cx="2743200" cy="369332"/>
          </a:xfrm>
          <a:prstGeom prst="rect">
            <a:avLst/>
          </a:prstGeom>
          <a:noFill/>
        </p:spPr>
        <p:txBody>
          <a:bodyPr wrap="square" rtlCol="0">
            <a:spAutoFit/>
          </a:bodyPr>
          <a:lstStyle/>
          <a:p>
            <a:r>
              <a:rPr lang="en-US" b="1" dirty="0"/>
              <a:t>Elizabeth </a:t>
            </a:r>
            <a:r>
              <a:rPr lang="en-US" b="1" dirty="0" err="1"/>
              <a:t>Fones</a:t>
            </a:r>
            <a:r>
              <a:rPr lang="en-US" dirty="0"/>
              <a:t>, UW</a:t>
            </a:r>
            <a:endParaRPr lang="en-US" b="1" dirty="0"/>
          </a:p>
        </p:txBody>
      </p:sp>
      <p:pic>
        <p:nvPicPr>
          <p:cNvPr id="7" name="Content Placeholder 8">
            <a:extLst>
              <a:ext uri="{FF2B5EF4-FFF2-40B4-BE49-F238E27FC236}">
                <a16:creationId xmlns:a16="http://schemas.microsoft.com/office/drawing/2014/main" id="{8A35E5FB-4735-BEA6-19D7-EC7594123944}"/>
              </a:ext>
            </a:extLst>
          </p:cNvPr>
          <p:cNvPicPr>
            <a:picLocks noChangeAspect="1"/>
          </p:cNvPicPr>
          <p:nvPr/>
        </p:nvPicPr>
        <p:blipFill rotWithShape="1">
          <a:blip r:embed="rId3">
            <a:extLst>
              <a:ext uri="{28A0092B-C50C-407E-A947-70E740481C1C}">
                <a14:useLocalDpi xmlns:a14="http://schemas.microsoft.com/office/drawing/2010/main" val="0"/>
              </a:ext>
            </a:extLst>
          </a:blip>
          <a:srcRect l="65264" t="4532" r="4023" b="56847"/>
          <a:stretch/>
        </p:blipFill>
        <p:spPr>
          <a:xfrm>
            <a:off x="9024148" y="1021124"/>
            <a:ext cx="1587068" cy="1397000"/>
          </a:xfrm>
          <a:prstGeom prst="rect">
            <a:avLst/>
          </a:prstGeom>
        </p:spPr>
      </p:pic>
      <p:pic>
        <p:nvPicPr>
          <p:cNvPr id="11" name="Content Placeholder 8">
            <a:extLst>
              <a:ext uri="{FF2B5EF4-FFF2-40B4-BE49-F238E27FC236}">
                <a16:creationId xmlns:a16="http://schemas.microsoft.com/office/drawing/2014/main" id="{96B43AF8-2FE0-4959-361F-74CB7FBF1553}"/>
              </a:ext>
            </a:extLst>
          </p:cNvPr>
          <p:cNvPicPr>
            <a:picLocks noChangeAspect="1"/>
          </p:cNvPicPr>
          <p:nvPr/>
        </p:nvPicPr>
        <p:blipFill rotWithShape="1">
          <a:blip r:embed="rId3">
            <a:extLst>
              <a:ext uri="{28A0092B-C50C-407E-A947-70E740481C1C}">
                <a14:useLocalDpi xmlns:a14="http://schemas.microsoft.com/office/drawing/2010/main" val="0"/>
              </a:ext>
            </a:extLst>
          </a:blip>
          <a:srcRect l="74460" t="59221" r="2368" b="19498"/>
          <a:stretch/>
        </p:blipFill>
        <p:spPr>
          <a:xfrm>
            <a:off x="3889124" y="1738141"/>
            <a:ext cx="1263572" cy="812296"/>
          </a:xfrm>
          <a:prstGeom prst="rect">
            <a:avLst/>
          </a:prstGeom>
        </p:spPr>
      </p:pic>
      <p:pic>
        <p:nvPicPr>
          <p:cNvPr id="13" name="Content Placeholder 3">
            <a:extLst>
              <a:ext uri="{FF2B5EF4-FFF2-40B4-BE49-F238E27FC236}">
                <a16:creationId xmlns:a16="http://schemas.microsoft.com/office/drawing/2014/main" id="{89809931-C9BA-D1D2-21C5-2F8D37901572}"/>
              </a:ext>
            </a:extLst>
          </p:cNvPr>
          <p:cNvPicPr>
            <a:picLocks noGrp="1" noChangeAspect="1"/>
          </p:cNvPicPr>
          <p:nvPr>
            <p:ph idx="1"/>
          </p:nvPr>
        </p:nvPicPr>
        <p:blipFill>
          <a:blip r:embed="rId4"/>
          <a:stretch>
            <a:fillRect/>
          </a:stretch>
        </p:blipFill>
        <p:spPr>
          <a:xfrm>
            <a:off x="72061" y="1870989"/>
            <a:ext cx="6595441" cy="4074248"/>
          </a:xfrm>
          <a:prstGeom prst="rect">
            <a:avLst/>
          </a:prstGeom>
        </p:spPr>
      </p:pic>
      <p:cxnSp>
        <p:nvCxnSpPr>
          <p:cNvPr id="15" name="Straight Arrow Connector 14">
            <a:extLst>
              <a:ext uri="{FF2B5EF4-FFF2-40B4-BE49-F238E27FC236}">
                <a16:creationId xmlns:a16="http://schemas.microsoft.com/office/drawing/2014/main" id="{8D29D7F6-3C08-17E3-39C2-F6B52EBE3817}"/>
              </a:ext>
            </a:extLst>
          </p:cNvPr>
          <p:cNvCxnSpPr>
            <a:cxnSpLocks/>
          </p:cNvCxnSpPr>
          <p:nvPr/>
        </p:nvCxnSpPr>
        <p:spPr>
          <a:xfrm>
            <a:off x="3369782" y="2892774"/>
            <a:ext cx="0" cy="550874"/>
          </a:xfrm>
          <a:prstGeom prst="straightConnector1">
            <a:avLst/>
          </a:prstGeom>
          <a:ln w="38100">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877BF1B-84C4-267B-6117-3E127275FA20}"/>
              </a:ext>
            </a:extLst>
          </p:cNvPr>
          <p:cNvCxnSpPr>
            <a:cxnSpLocks/>
          </p:cNvCxnSpPr>
          <p:nvPr/>
        </p:nvCxnSpPr>
        <p:spPr>
          <a:xfrm>
            <a:off x="2374318" y="1870989"/>
            <a:ext cx="0" cy="550874"/>
          </a:xfrm>
          <a:prstGeom prst="straightConnector1">
            <a:avLst/>
          </a:prstGeom>
          <a:ln w="38100">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FE3B4D6B-7014-F15F-7C55-736F9C60CB28}"/>
              </a:ext>
            </a:extLst>
          </p:cNvPr>
          <p:cNvCxnSpPr>
            <a:cxnSpLocks/>
          </p:cNvCxnSpPr>
          <p:nvPr/>
        </p:nvCxnSpPr>
        <p:spPr>
          <a:xfrm>
            <a:off x="1806871" y="3443648"/>
            <a:ext cx="0" cy="550874"/>
          </a:xfrm>
          <a:prstGeom prst="straightConnector1">
            <a:avLst/>
          </a:prstGeom>
          <a:ln w="38100">
            <a:tailEnd type="triangle" w="med" len="med"/>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E6E18EEE-85D4-B6A4-45F8-FFFA8527AF1A}"/>
              </a:ext>
            </a:extLst>
          </p:cNvPr>
          <p:cNvPicPr>
            <a:picLocks noChangeAspect="1"/>
          </p:cNvPicPr>
          <p:nvPr/>
        </p:nvPicPr>
        <p:blipFill>
          <a:blip r:embed="rId5"/>
          <a:stretch>
            <a:fillRect/>
          </a:stretch>
        </p:blipFill>
        <p:spPr>
          <a:xfrm>
            <a:off x="6896101" y="2068874"/>
            <a:ext cx="4791295" cy="3678478"/>
          </a:xfrm>
          <a:prstGeom prst="rect">
            <a:avLst/>
          </a:prstGeom>
        </p:spPr>
      </p:pic>
      <p:sp>
        <p:nvSpPr>
          <p:cNvPr id="8" name="TextBox 7">
            <a:extLst>
              <a:ext uri="{FF2B5EF4-FFF2-40B4-BE49-F238E27FC236}">
                <a16:creationId xmlns:a16="http://schemas.microsoft.com/office/drawing/2014/main" id="{A182FB00-6C81-D04F-CA66-B3E35E693458}"/>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Tree>
    <p:extLst>
      <p:ext uri="{BB962C8B-B14F-4D97-AF65-F5344CB8AC3E}">
        <p14:creationId xmlns:p14="http://schemas.microsoft.com/office/powerpoint/2010/main" val="14568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C791-9343-7365-A788-CEF8EA512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1A14C-7D9C-C629-731A-DF4A648AA795}"/>
              </a:ext>
            </a:extLst>
          </p:cNvPr>
          <p:cNvSpPr>
            <a:spLocks noGrp="1"/>
          </p:cNvSpPr>
          <p:nvPr>
            <p:ph type="title"/>
          </p:nvPr>
        </p:nvSpPr>
        <p:spPr/>
        <p:txBody>
          <a:bodyPr/>
          <a:lstStyle/>
          <a:p>
            <a:r>
              <a:rPr lang="en-US" dirty="0"/>
              <a:t>Aim 1: Develop and validate a (p)ppGpp detection tool</a:t>
            </a:r>
          </a:p>
        </p:txBody>
      </p:sp>
      <p:sp>
        <p:nvSpPr>
          <p:cNvPr id="3" name="Content Placeholder 2">
            <a:extLst>
              <a:ext uri="{FF2B5EF4-FFF2-40B4-BE49-F238E27FC236}">
                <a16:creationId xmlns:a16="http://schemas.microsoft.com/office/drawing/2014/main" id="{22B1E02A-0C4A-0200-D10A-D3127D71493E}"/>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(p)ppGpp specific: signal seen in response to (p)ppGpp alone</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Dynamic: signal fluctuates to reflect (p)ppGpp dynamics over time</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Accurate: signal reflects actual (p)ppGpp levels</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Sensitive: signal respond to acute amino acid starvation</a:t>
            </a:r>
          </a:p>
          <a:p>
            <a:pPr>
              <a:buFont typeface="Wingdings" pitchFamily="2" charset="2"/>
              <a:buChar char="q"/>
            </a:pPr>
            <a:endParaRPr lang="en-US" dirty="0">
              <a:latin typeface="Aptos" panose="020B0004020202020204" pitchFamily="34" charset="0"/>
            </a:endParaRPr>
          </a:p>
        </p:txBody>
      </p:sp>
    </p:spTree>
    <p:extLst>
      <p:ext uri="{BB962C8B-B14F-4D97-AF65-F5344CB8AC3E}">
        <p14:creationId xmlns:p14="http://schemas.microsoft.com/office/powerpoint/2010/main" val="1992905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80F498-E1F5-2A60-0A14-66A8951E0EBD}"/>
              </a:ext>
            </a:extLst>
          </p:cNvPr>
          <p:cNvSpPr/>
          <p:nvPr/>
        </p:nvSpPr>
        <p:spPr>
          <a:xfrm>
            <a:off x="1962643" y="1828800"/>
            <a:ext cx="894857" cy="395823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flipH="1">
            <a:off x="10602385" y="5126651"/>
            <a:ext cx="881318" cy="774686"/>
          </a:xfrm>
          <a:prstGeom prst="rect">
            <a:avLst/>
          </a:prstGeom>
          <a:solidFill>
            <a:schemeClr val="bg1"/>
          </a:solidFill>
        </p:spPr>
        <p:txBody>
          <a:bodyPr wrap="square" rtlCol="0">
            <a:spAutoFit/>
          </a:bodyPr>
          <a:lstStyle/>
          <a:p>
            <a:endParaRPr lang="en-US"/>
          </a:p>
        </p:txBody>
      </p:sp>
      <p:sp>
        <p:nvSpPr>
          <p:cNvPr id="2" name="Title 1">
            <a:extLst>
              <a:ext uri="{FF2B5EF4-FFF2-40B4-BE49-F238E27FC236}">
                <a16:creationId xmlns:a16="http://schemas.microsoft.com/office/drawing/2014/main" id="{F3C4C947-6AE8-B1C7-77FF-2714F844D38D}"/>
              </a:ext>
            </a:extLst>
          </p:cNvPr>
          <p:cNvSpPr>
            <a:spLocks noGrp="1"/>
          </p:cNvSpPr>
          <p:nvPr>
            <p:ph type="title"/>
          </p:nvPr>
        </p:nvSpPr>
        <p:spPr/>
        <p:txBody>
          <a:bodyPr/>
          <a:lstStyle/>
          <a:p>
            <a:r>
              <a:rPr lang="en-US" dirty="0"/>
              <a:t>Bacterial growth</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2A29137-2773-CE7C-0F2D-1455338424AB}"/>
                  </a:ext>
                </a:extLst>
              </p14:cNvPr>
              <p14:cNvContentPartPr/>
              <p14:nvPr/>
            </p14:nvContentPartPr>
            <p14:xfrm>
              <a:off x="1975343" y="2374900"/>
              <a:ext cx="6991571" cy="3280620"/>
            </p14:xfrm>
          </p:contentPart>
        </mc:Choice>
        <mc:Fallback xmlns="">
          <p:pic>
            <p:nvPicPr>
              <p:cNvPr id="19" name="Ink 18">
                <a:extLst>
                  <a:ext uri="{FF2B5EF4-FFF2-40B4-BE49-F238E27FC236}">
                    <a16:creationId xmlns:a16="http://schemas.microsoft.com/office/drawing/2014/main" id="{B2A29137-2773-CE7C-0F2D-1455338424AB}"/>
                  </a:ext>
                </a:extLst>
              </p:cNvPr>
              <p:cNvPicPr/>
              <p:nvPr/>
            </p:nvPicPr>
            <p:blipFill>
              <a:blip r:embed="rId4"/>
              <a:stretch>
                <a:fillRect/>
              </a:stretch>
            </p:blipFill>
            <p:spPr>
              <a:xfrm>
                <a:off x="1965983" y="2365539"/>
                <a:ext cx="7010291" cy="3299342"/>
              </a:xfrm>
              <a:prstGeom prst="rect">
                <a:avLst/>
              </a:prstGeom>
            </p:spPr>
          </p:pic>
        </mc:Fallback>
      </mc:AlternateContent>
      <p:cxnSp>
        <p:nvCxnSpPr>
          <p:cNvPr id="21" name="Straight Connector 20">
            <a:extLst>
              <a:ext uri="{FF2B5EF4-FFF2-40B4-BE49-F238E27FC236}">
                <a16:creationId xmlns:a16="http://schemas.microsoft.com/office/drawing/2014/main" id="{379E2E15-2F97-B321-DC39-F91EAB110837}"/>
              </a:ext>
            </a:extLst>
          </p:cNvPr>
          <p:cNvCxnSpPr/>
          <p:nvPr/>
        </p:nvCxnSpPr>
        <p:spPr>
          <a:xfrm flipV="1">
            <a:off x="1949943" y="1828800"/>
            <a:ext cx="0" cy="3975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04E45-8DDB-1857-EB50-A7FB4137C659}"/>
              </a:ext>
            </a:extLst>
          </p:cNvPr>
          <p:cNvCxnSpPr/>
          <p:nvPr/>
        </p:nvCxnSpPr>
        <p:spPr>
          <a:xfrm>
            <a:off x="1949943" y="5787037"/>
            <a:ext cx="74861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8E95B2-EC41-C8CC-5A2F-C76E3DA10A25}"/>
              </a:ext>
            </a:extLst>
          </p:cNvPr>
          <p:cNvSpPr txBox="1"/>
          <p:nvPr/>
        </p:nvSpPr>
        <p:spPr>
          <a:xfrm rot="16200000">
            <a:off x="808729" y="3437647"/>
            <a:ext cx="1518364" cy="369332"/>
          </a:xfrm>
          <a:prstGeom prst="rect">
            <a:avLst/>
          </a:prstGeom>
          <a:noFill/>
        </p:spPr>
        <p:txBody>
          <a:bodyPr wrap="none" rtlCol="0">
            <a:spAutoFit/>
          </a:bodyPr>
          <a:lstStyle/>
          <a:p>
            <a:r>
              <a:rPr lang="en-US" b="1" dirty="0"/>
              <a:t>Cell number</a:t>
            </a:r>
            <a:endParaRPr lang="en-US" b="1" baseline="-25000" dirty="0"/>
          </a:p>
        </p:txBody>
      </p:sp>
      <p:sp>
        <p:nvSpPr>
          <p:cNvPr id="25" name="TextBox 24">
            <a:extLst>
              <a:ext uri="{FF2B5EF4-FFF2-40B4-BE49-F238E27FC236}">
                <a16:creationId xmlns:a16="http://schemas.microsoft.com/office/drawing/2014/main" id="{942BFC3B-F272-96DC-5AC2-90E4796E3573}"/>
              </a:ext>
            </a:extLst>
          </p:cNvPr>
          <p:cNvSpPr txBox="1"/>
          <p:nvPr/>
        </p:nvSpPr>
        <p:spPr>
          <a:xfrm>
            <a:off x="5111574" y="5803900"/>
            <a:ext cx="719108" cy="369332"/>
          </a:xfrm>
          <a:prstGeom prst="rect">
            <a:avLst/>
          </a:prstGeom>
          <a:noFill/>
        </p:spPr>
        <p:txBody>
          <a:bodyPr wrap="none" rtlCol="0">
            <a:spAutoFit/>
          </a:bodyPr>
          <a:lstStyle/>
          <a:p>
            <a:r>
              <a:rPr lang="en-US" b="1" dirty="0"/>
              <a:t>Time</a:t>
            </a: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671DB803-65B0-9FB6-BA6F-F295A69594C5}"/>
                  </a:ext>
                </a:extLst>
              </p14:cNvPr>
              <p14:cNvContentPartPr/>
              <p14:nvPr/>
            </p14:nvContentPartPr>
            <p14:xfrm>
              <a:off x="1697460" y="2211660"/>
              <a:ext cx="6480" cy="21240"/>
            </p14:xfrm>
          </p:contentPart>
        </mc:Choice>
        <mc:Fallback xmlns="">
          <p:pic>
            <p:nvPicPr>
              <p:cNvPr id="31" name="Ink 30">
                <a:extLst>
                  <a:ext uri="{FF2B5EF4-FFF2-40B4-BE49-F238E27FC236}">
                    <a16:creationId xmlns:a16="http://schemas.microsoft.com/office/drawing/2014/main" id="{671DB803-65B0-9FB6-BA6F-F295A69594C5}"/>
                  </a:ext>
                </a:extLst>
              </p:cNvPr>
              <p:cNvPicPr/>
              <p:nvPr/>
            </p:nvPicPr>
            <p:blipFill>
              <a:blip r:embed="rId6"/>
              <a:stretch>
                <a:fillRect/>
              </a:stretch>
            </p:blipFill>
            <p:spPr>
              <a:xfrm>
                <a:off x="1686660" y="2200860"/>
                <a:ext cx="27720" cy="42480"/>
              </a:xfrm>
              <a:prstGeom prst="rect">
                <a:avLst/>
              </a:prstGeom>
            </p:spPr>
          </p:pic>
        </mc:Fallback>
      </mc:AlternateContent>
      <p:sp>
        <p:nvSpPr>
          <p:cNvPr id="5" name="TextBox 4">
            <a:extLst>
              <a:ext uri="{FF2B5EF4-FFF2-40B4-BE49-F238E27FC236}">
                <a16:creationId xmlns:a16="http://schemas.microsoft.com/office/drawing/2014/main" id="{15BA9B14-4E3A-14C8-F427-A774F8E260A0}"/>
              </a:ext>
            </a:extLst>
          </p:cNvPr>
          <p:cNvSpPr txBox="1"/>
          <p:nvPr/>
        </p:nvSpPr>
        <p:spPr>
          <a:xfrm>
            <a:off x="2125377" y="1459467"/>
            <a:ext cx="569387" cy="369332"/>
          </a:xfrm>
          <a:prstGeom prst="rect">
            <a:avLst/>
          </a:prstGeom>
          <a:noFill/>
        </p:spPr>
        <p:txBody>
          <a:bodyPr wrap="none" rtlCol="0">
            <a:spAutoFit/>
          </a:bodyPr>
          <a:lstStyle/>
          <a:p>
            <a:pPr algn="ctr"/>
            <a:r>
              <a:rPr lang="en-US" dirty="0"/>
              <a:t>Lag</a:t>
            </a:r>
          </a:p>
        </p:txBody>
      </p:sp>
    </p:spTree>
    <p:extLst>
      <p:ext uri="{BB962C8B-B14F-4D97-AF65-F5344CB8AC3E}">
        <p14:creationId xmlns:p14="http://schemas.microsoft.com/office/powerpoint/2010/main" val="991712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84A6-DAA2-AC6F-CD62-32F337C64933}"/>
              </a:ext>
            </a:extLst>
          </p:cNvPr>
          <p:cNvSpPr>
            <a:spLocks noGrp="1"/>
          </p:cNvSpPr>
          <p:nvPr>
            <p:ph type="title"/>
          </p:nvPr>
        </p:nvSpPr>
        <p:spPr/>
        <p:txBody>
          <a:bodyPr>
            <a:normAutofit/>
          </a:bodyPr>
          <a:lstStyle/>
          <a:p>
            <a:r>
              <a:rPr lang="en-US" dirty="0"/>
              <a:t>Nutrient downshift experiment </a:t>
            </a:r>
          </a:p>
        </p:txBody>
      </p:sp>
      <p:pic>
        <p:nvPicPr>
          <p:cNvPr id="5" name="Content Placeholder 4" descr="A screenshot of a video game&#10;&#10;Description automatically generated">
            <a:extLst>
              <a:ext uri="{FF2B5EF4-FFF2-40B4-BE49-F238E27FC236}">
                <a16:creationId xmlns:a16="http://schemas.microsoft.com/office/drawing/2014/main" id="{FA1ACE18-3CC0-427E-D774-982F90738D2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976" t="19450" r="45325" b="49013"/>
          <a:stretch/>
        </p:blipFill>
        <p:spPr>
          <a:xfrm>
            <a:off x="2271431" y="1600946"/>
            <a:ext cx="7649137" cy="4363604"/>
          </a:xfrm>
        </p:spPr>
      </p:pic>
    </p:spTree>
    <p:extLst>
      <p:ext uri="{BB962C8B-B14F-4D97-AF65-F5344CB8AC3E}">
        <p14:creationId xmlns:p14="http://schemas.microsoft.com/office/powerpoint/2010/main" val="3263155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0101-BAD7-CB90-E9CB-84E0BF2195CD}"/>
              </a:ext>
            </a:extLst>
          </p:cNvPr>
          <p:cNvSpPr>
            <a:spLocks noGrp="1"/>
          </p:cNvSpPr>
          <p:nvPr>
            <p:ph type="title"/>
          </p:nvPr>
        </p:nvSpPr>
        <p:spPr/>
        <p:txBody>
          <a:bodyPr/>
          <a:lstStyle/>
          <a:p>
            <a:r>
              <a:rPr lang="en-US" dirty="0"/>
              <a:t>Nutrient downshifts result in increased luminescence in reporter</a:t>
            </a:r>
          </a:p>
        </p:txBody>
      </p:sp>
      <p:sp>
        <p:nvSpPr>
          <p:cNvPr id="7" name="TextBox 6">
            <a:extLst>
              <a:ext uri="{FF2B5EF4-FFF2-40B4-BE49-F238E27FC236}">
                <a16:creationId xmlns:a16="http://schemas.microsoft.com/office/drawing/2014/main" id="{451FB2C7-ED44-BA5B-6EEB-D15A834E5DB2}"/>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pic>
        <p:nvPicPr>
          <p:cNvPr id="5" name="Content Placeholder 4">
            <a:extLst>
              <a:ext uri="{FF2B5EF4-FFF2-40B4-BE49-F238E27FC236}">
                <a16:creationId xmlns:a16="http://schemas.microsoft.com/office/drawing/2014/main" id="{7B0DB00D-4973-7382-811C-C296EDE44877}"/>
              </a:ext>
            </a:extLst>
          </p:cNvPr>
          <p:cNvPicPr>
            <a:picLocks noGrp="1" noChangeAspect="1"/>
          </p:cNvPicPr>
          <p:nvPr>
            <p:ph idx="1"/>
          </p:nvPr>
        </p:nvPicPr>
        <p:blipFill>
          <a:blip r:embed="rId3"/>
          <a:stretch>
            <a:fillRect/>
          </a:stretch>
        </p:blipFill>
        <p:spPr>
          <a:xfrm>
            <a:off x="2699578" y="1095902"/>
            <a:ext cx="6792843" cy="5607515"/>
          </a:xfrm>
          <a:prstGeom prst="rect">
            <a:avLst/>
          </a:prstGeom>
        </p:spPr>
      </p:pic>
    </p:spTree>
    <p:extLst>
      <p:ext uri="{BB962C8B-B14F-4D97-AF65-F5344CB8AC3E}">
        <p14:creationId xmlns:p14="http://schemas.microsoft.com/office/powerpoint/2010/main" val="1276207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8DD7B-F20B-E204-6C2F-E7B1C2236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0776D-9DF3-136D-7D4C-4BAC0839C64D}"/>
              </a:ext>
            </a:extLst>
          </p:cNvPr>
          <p:cNvSpPr>
            <a:spLocks noGrp="1"/>
          </p:cNvSpPr>
          <p:nvPr>
            <p:ph type="title"/>
          </p:nvPr>
        </p:nvSpPr>
        <p:spPr/>
        <p:txBody>
          <a:bodyPr/>
          <a:lstStyle/>
          <a:p>
            <a:r>
              <a:rPr lang="en-US" dirty="0"/>
              <a:t>Aim 1: Develop and validate a (p)ppGpp detection tool</a:t>
            </a:r>
          </a:p>
        </p:txBody>
      </p:sp>
      <p:sp>
        <p:nvSpPr>
          <p:cNvPr id="3" name="Content Placeholder 2">
            <a:extLst>
              <a:ext uri="{FF2B5EF4-FFF2-40B4-BE49-F238E27FC236}">
                <a16:creationId xmlns:a16="http://schemas.microsoft.com/office/drawing/2014/main" id="{4596DF7F-B586-6C7D-E165-67DE1EA4CE14}"/>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(p)ppGpp specific: signal seen in response to (p)ppGpp alone</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Dynamic: signal fluctuates to reflect (p)ppGpp dynamics over time</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Accurate: signal reflects actual (p)ppGpp levels</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Sensitive: signal respond to acute amino acid starvation</a:t>
            </a:r>
          </a:p>
          <a:p>
            <a:pPr>
              <a:buFont typeface="Wingdings" pitchFamily="2" charset="2"/>
              <a:buChar char="q"/>
            </a:pPr>
            <a:endParaRPr lang="en-US" dirty="0">
              <a:latin typeface="Aptos" panose="020B0004020202020204" pitchFamily="34" charset="0"/>
            </a:endParaRPr>
          </a:p>
        </p:txBody>
      </p:sp>
    </p:spTree>
    <p:extLst>
      <p:ext uri="{BB962C8B-B14F-4D97-AF65-F5344CB8AC3E}">
        <p14:creationId xmlns:p14="http://schemas.microsoft.com/office/powerpoint/2010/main" val="19446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A8798-DF12-D182-3A67-04B7E70CC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29F8E-C085-D3BD-6D21-89490E436F3C}"/>
              </a:ext>
            </a:extLst>
          </p:cNvPr>
          <p:cNvSpPr>
            <a:spLocks noGrp="1"/>
          </p:cNvSpPr>
          <p:nvPr>
            <p:ph type="title"/>
          </p:nvPr>
        </p:nvSpPr>
        <p:spPr/>
        <p:txBody>
          <a:bodyPr/>
          <a:lstStyle/>
          <a:p>
            <a:r>
              <a:rPr lang="en-US" dirty="0"/>
              <a:t>Aims of this thesis</a:t>
            </a:r>
          </a:p>
        </p:txBody>
      </p:sp>
      <p:sp>
        <p:nvSpPr>
          <p:cNvPr id="3" name="Content Placeholder 2">
            <a:extLst>
              <a:ext uri="{FF2B5EF4-FFF2-40B4-BE49-F238E27FC236}">
                <a16:creationId xmlns:a16="http://schemas.microsoft.com/office/drawing/2014/main" id="{ECF2B0B8-4C86-1E0D-2CAA-A0CAA0E603B4}"/>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Aim 1: Develop and validate a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Aim 2: Characterize bacterial (p)ppGpp metabolism and (p)ppGpp-dependent physiology</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Aim 3: Analyze (p)ppGpp signaling heterogeneity within a population</a:t>
            </a:r>
          </a:p>
        </p:txBody>
      </p:sp>
    </p:spTree>
    <p:extLst>
      <p:ext uri="{BB962C8B-B14F-4D97-AF65-F5344CB8AC3E}">
        <p14:creationId xmlns:p14="http://schemas.microsoft.com/office/powerpoint/2010/main" val="714669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B4FB-DA74-B310-73E6-C33396A70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1A0B9-5A57-CDCC-F8DD-89A6FD1B5D3B}"/>
              </a:ext>
            </a:extLst>
          </p:cNvPr>
          <p:cNvSpPr>
            <a:spLocks noGrp="1"/>
          </p:cNvSpPr>
          <p:nvPr>
            <p:ph type="title"/>
          </p:nvPr>
        </p:nvSpPr>
        <p:spPr/>
        <p:txBody>
          <a:bodyPr>
            <a:normAutofit fontScale="90000"/>
          </a:bodyPr>
          <a:lstStyle/>
          <a:p>
            <a:r>
              <a:rPr lang="en-US" dirty="0"/>
              <a:t>Aim 2: Characterize bacterial (p)ppGpp metabolism and (p)ppGpp-dependent physiology</a:t>
            </a:r>
          </a:p>
        </p:txBody>
      </p:sp>
      <p:sp>
        <p:nvSpPr>
          <p:cNvPr id="3" name="Content Placeholder 2">
            <a:extLst>
              <a:ext uri="{FF2B5EF4-FFF2-40B4-BE49-F238E27FC236}">
                <a16:creationId xmlns:a16="http://schemas.microsoft.com/office/drawing/2014/main" id="{D0758EB6-C904-22C4-19A1-411647FAB1BA}"/>
              </a:ext>
            </a:extLst>
          </p:cNvPr>
          <p:cNvSpPr>
            <a:spLocks noGrp="1"/>
          </p:cNvSpPr>
          <p:nvPr>
            <p:ph idx="1"/>
          </p:nvPr>
        </p:nvSpPr>
        <p:spPr/>
        <p:txBody>
          <a:bodyPr>
            <a:normAutofit lnSpcReduction="10000"/>
          </a:bodyPr>
          <a:lstStyle/>
          <a:p>
            <a:pPr>
              <a:buFont typeface="Wingdings" pitchFamily="2" charset="2"/>
              <a:buChar char="q"/>
            </a:pPr>
            <a:r>
              <a:rPr lang="en-US" dirty="0">
                <a:latin typeface="Aptos" panose="020B0004020202020204" pitchFamily="34" charset="0"/>
              </a:rPr>
              <a:t>Evaluate (p)ppGpp synthetases relative contributions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Evaluate (p)ppGpp hydrolase contribution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Determine environmental factors effect on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Assess transcriptional response to (p)ppGpp</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Examine (p)ppGpp-dependent physiology</a:t>
            </a:r>
          </a:p>
        </p:txBody>
      </p:sp>
    </p:spTree>
    <p:extLst>
      <p:ext uri="{BB962C8B-B14F-4D97-AF65-F5344CB8AC3E}">
        <p14:creationId xmlns:p14="http://schemas.microsoft.com/office/powerpoint/2010/main" val="325397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03C3E-1244-99EC-CF84-3FE49265D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3279E-ADE8-8DC9-4960-55B115C40163}"/>
              </a:ext>
            </a:extLst>
          </p:cNvPr>
          <p:cNvSpPr>
            <a:spLocks noGrp="1"/>
          </p:cNvSpPr>
          <p:nvPr>
            <p:ph type="title"/>
          </p:nvPr>
        </p:nvSpPr>
        <p:spPr/>
        <p:txBody>
          <a:bodyPr/>
          <a:lstStyle/>
          <a:p>
            <a:r>
              <a:rPr lang="en-US" dirty="0"/>
              <a:t>Evaluate relative contributions of (p)ppGpp synthetases in </a:t>
            </a:r>
            <a:r>
              <a:rPr lang="en-US" i="1" dirty="0"/>
              <a:t>B. subtilis</a:t>
            </a:r>
            <a:endParaRPr lang="en-US" dirty="0"/>
          </a:p>
        </p:txBody>
      </p:sp>
      <p:grpSp>
        <p:nvGrpSpPr>
          <p:cNvPr id="17" name="Group 16">
            <a:extLst>
              <a:ext uri="{FF2B5EF4-FFF2-40B4-BE49-F238E27FC236}">
                <a16:creationId xmlns:a16="http://schemas.microsoft.com/office/drawing/2014/main" id="{53A79F70-D79D-6286-C152-C9ECC618C2B5}"/>
              </a:ext>
            </a:extLst>
          </p:cNvPr>
          <p:cNvGrpSpPr/>
          <p:nvPr/>
        </p:nvGrpSpPr>
        <p:grpSpPr>
          <a:xfrm>
            <a:off x="1543050" y="2130425"/>
            <a:ext cx="10629900" cy="520700"/>
            <a:chOff x="1206500" y="2133600"/>
            <a:chExt cx="10629900" cy="520700"/>
          </a:xfrm>
        </p:grpSpPr>
        <p:cxnSp>
          <p:nvCxnSpPr>
            <p:cNvPr id="16" name="Straight Connector 15">
              <a:extLst>
                <a:ext uri="{FF2B5EF4-FFF2-40B4-BE49-F238E27FC236}">
                  <a16:creationId xmlns:a16="http://schemas.microsoft.com/office/drawing/2014/main" id="{EAF847FA-262B-A20B-E53D-6C49CDD61AC5}"/>
                </a:ext>
              </a:extLst>
            </p:cNvPr>
            <p:cNvCxnSpPr/>
            <p:nvPr/>
          </p:nvCxnSpPr>
          <p:spPr>
            <a:xfrm>
              <a:off x="1206500" y="2393950"/>
              <a:ext cx="10629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7AFF401F-9D66-E34B-87E6-A5936BADA0F9}"/>
                </a:ext>
              </a:extLst>
            </p:cNvPr>
            <p:cNvSpPr/>
            <p:nvPr/>
          </p:nvSpPr>
          <p:spPr>
            <a:xfrm>
              <a:off x="1587500" y="2133600"/>
              <a:ext cx="2425700" cy="5207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Hydrolase</a:t>
              </a:r>
            </a:p>
          </p:txBody>
        </p:sp>
        <p:sp>
          <p:nvSpPr>
            <p:cNvPr id="6" name="Rounded Rectangle 5">
              <a:extLst>
                <a:ext uri="{FF2B5EF4-FFF2-40B4-BE49-F238E27FC236}">
                  <a16:creationId xmlns:a16="http://schemas.microsoft.com/office/drawing/2014/main" id="{83ECC066-02A4-26F3-4DF2-B69056155719}"/>
                </a:ext>
              </a:extLst>
            </p:cNvPr>
            <p:cNvSpPr/>
            <p:nvPr/>
          </p:nvSpPr>
          <p:spPr>
            <a:xfrm>
              <a:off x="4432300" y="2133600"/>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sp>
          <p:nvSpPr>
            <p:cNvPr id="7" name="Rounded Rectangle 6">
              <a:extLst>
                <a:ext uri="{FF2B5EF4-FFF2-40B4-BE49-F238E27FC236}">
                  <a16:creationId xmlns:a16="http://schemas.microsoft.com/office/drawing/2014/main" id="{5954EF9F-C8E2-41BB-E432-15AE6796D09E}"/>
                </a:ext>
              </a:extLst>
            </p:cNvPr>
            <p:cNvSpPr/>
            <p:nvPr/>
          </p:nvSpPr>
          <p:spPr>
            <a:xfrm>
              <a:off x="7277100" y="2133600"/>
              <a:ext cx="4292600" cy="5207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CTD</a:t>
              </a:r>
            </a:p>
          </p:txBody>
        </p:sp>
      </p:grpSp>
      <p:grpSp>
        <p:nvGrpSpPr>
          <p:cNvPr id="21" name="Group 20">
            <a:extLst>
              <a:ext uri="{FF2B5EF4-FFF2-40B4-BE49-F238E27FC236}">
                <a16:creationId xmlns:a16="http://schemas.microsoft.com/office/drawing/2014/main" id="{E7F76F6A-A79C-A7EE-657A-DFACB3CDB09B}"/>
              </a:ext>
            </a:extLst>
          </p:cNvPr>
          <p:cNvGrpSpPr/>
          <p:nvPr/>
        </p:nvGrpSpPr>
        <p:grpSpPr>
          <a:xfrm>
            <a:off x="4552950" y="3535362"/>
            <a:ext cx="2857500" cy="520700"/>
            <a:chOff x="4552950" y="3535362"/>
            <a:chExt cx="2857500" cy="520700"/>
          </a:xfrm>
        </p:grpSpPr>
        <p:cxnSp>
          <p:nvCxnSpPr>
            <p:cNvPr id="19" name="Straight Connector 18">
              <a:extLst>
                <a:ext uri="{FF2B5EF4-FFF2-40B4-BE49-F238E27FC236}">
                  <a16:creationId xmlns:a16="http://schemas.microsoft.com/office/drawing/2014/main" id="{78D3C57A-3009-918F-6A50-FCC02C8ACE70}"/>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B6A1CDF6-0717-7B93-F44A-CCB8B37BA6F9}"/>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grpSp>
        <p:nvGrpSpPr>
          <p:cNvPr id="22" name="Group 21">
            <a:extLst>
              <a:ext uri="{FF2B5EF4-FFF2-40B4-BE49-F238E27FC236}">
                <a16:creationId xmlns:a16="http://schemas.microsoft.com/office/drawing/2014/main" id="{54846AF4-9D5A-560F-015D-FE5D7586E3B2}"/>
              </a:ext>
            </a:extLst>
          </p:cNvPr>
          <p:cNvGrpSpPr/>
          <p:nvPr/>
        </p:nvGrpSpPr>
        <p:grpSpPr>
          <a:xfrm>
            <a:off x="4552950" y="4940299"/>
            <a:ext cx="2857500" cy="520700"/>
            <a:chOff x="4552950" y="3535362"/>
            <a:chExt cx="2857500" cy="520700"/>
          </a:xfrm>
        </p:grpSpPr>
        <p:cxnSp>
          <p:nvCxnSpPr>
            <p:cNvPr id="23" name="Straight Connector 22">
              <a:extLst>
                <a:ext uri="{FF2B5EF4-FFF2-40B4-BE49-F238E27FC236}">
                  <a16:creationId xmlns:a16="http://schemas.microsoft.com/office/drawing/2014/main" id="{7D044D54-08EA-659E-9EF3-D4B3E1EFE9C2}"/>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40B679B7-0D11-E56E-95E0-AD43607C36EC}"/>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sp>
        <p:nvSpPr>
          <p:cNvPr id="25" name="TextBox 24">
            <a:extLst>
              <a:ext uri="{FF2B5EF4-FFF2-40B4-BE49-F238E27FC236}">
                <a16:creationId xmlns:a16="http://schemas.microsoft.com/office/drawing/2014/main" id="{98B23D28-0CED-8F6D-C3B1-5EF39DC2F1CA}"/>
              </a:ext>
            </a:extLst>
          </p:cNvPr>
          <p:cNvSpPr txBox="1"/>
          <p:nvPr/>
        </p:nvSpPr>
        <p:spPr>
          <a:xfrm>
            <a:off x="439147" y="2206109"/>
            <a:ext cx="710451" cy="369332"/>
          </a:xfrm>
          <a:prstGeom prst="rect">
            <a:avLst/>
          </a:prstGeom>
          <a:noFill/>
        </p:spPr>
        <p:txBody>
          <a:bodyPr wrap="none" rtlCol="0">
            <a:spAutoFit/>
          </a:bodyPr>
          <a:lstStyle/>
          <a:p>
            <a:r>
              <a:rPr lang="en-US" b="1" dirty="0" err="1"/>
              <a:t>RelA</a:t>
            </a:r>
            <a:endParaRPr lang="en-US" b="1" dirty="0"/>
          </a:p>
        </p:txBody>
      </p:sp>
      <p:sp>
        <p:nvSpPr>
          <p:cNvPr id="26" name="TextBox 25">
            <a:extLst>
              <a:ext uri="{FF2B5EF4-FFF2-40B4-BE49-F238E27FC236}">
                <a16:creationId xmlns:a16="http://schemas.microsoft.com/office/drawing/2014/main" id="{EEE79D64-0344-302A-7D34-5D529B4E2F18}"/>
              </a:ext>
            </a:extLst>
          </p:cNvPr>
          <p:cNvSpPr txBox="1"/>
          <p:nvPr/>
        </p:nvSpPr>
        <p:spPr>
          <a:xfrm>
            <a:off x="439147" y="5015983"/>
            <a:ext cx="761747" cy="369332"/>
          </a:xfrm>
          <a:prstGeom prst="rect">
            <a:avLst/>
          </a:prstGeom>
          <a:noFill/>
        </p:spPr>
        <p:txBody>
          <a:bodyPr wrap="none" rtlCol="0">
            <a:spAutoFit/>
          </a:bodyPr>
          <a:lstStyle/>
          <a:p>
            <a:r>
              <a:rPr lang="en-US" b="1" dirty="0" err="1"/>
              <a:t>SasB</a:t>
            </a:r>
            <a:endParaRPr lang="en-US" b="1" dirty="0"/>
          </a:p>
        </p:txBody>
      </p:sp>
      <p:sp>
        <p:nvSpPr>
          <p:cNvPr id="27" name="TextBox 26">
            <a:extLst>
              <a:ext uri="{FF2B5EF4-FFF2-40B4-BE49-F238E27FC236}">
                <a16:creationId xmlns:a16="http://schemas.microsoft.com/office/drawing/2014/main" id="{94389569-4628-9CC1-46CE-FF4022D6D1BE}"/>
              </a:ext>
            </a:extLst>
          </p:cNvPr>
          <p:cNvSpPr txBox="1"/>
          <p:nvPr/>
        </p:nvSpPr>
        <p:spPr>
          <a:xfrm>
            <a:off x="387851" y="3611046"/>
            <a:ext cx="761747" cy="369332"/>
          </a:xfrm>
          <a:prstGeom prst="rect">
            <a:avLst/>
          </a:prstGeom>
          <a:noFill/>
        </p:spPr>
        <p:txBody>
          <a:bodyPr wrap="none" rtlCol="0">
            <a:spAutoFit/>
          </a:bodyPr>
          <a:lstStyle/>
          <a:p>
            <a:r>
              <a:rPr lang="en-US" b="1" dirty="0" err="1"/>
              <a:t>SasA</a:t>
            </a:r>
            <a:endParaRPr lang="en-US" b="1" dirty="0"/>
          </a:p>
        </p:txBody>
      </p:sp>
    </p:spTree>
    <p:extLst>
      <p:ext uri="{BB962C8B-B14F-4D97-AF65-F5344CB8AC3E}">
        <p14:creationId xmlns:p14="http://schemas.microsoft.com/office/powerpoint/2010/main" val="276213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3B5D4-A2AD-7FC5-96E3-16C51B0DE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3FC17-8075-592C-4B3A-9893A31015D7}"/>
              </a:ext>
            </a:extLst>
          </p:cNvPr>
          <p:cNvSpPr>
            <a:spLocks noGrp="1"/>
          </p:cNvSpPr>
          <p:nvPr>
            <p:ph type="title"/>
          </p:nvPr>
        </p:nvSpPr>
        <p:spPr/>
        <p:txBody>
          <a:bodyPr/>
          <a:lstStyle/>
          <a:p>
            <a:r>
              <a:rPr lang="en-US" dirty="0"/>
              <a:t>Evaluate relative contributions of (p)ppGpp synthetases in </a:t>
            </a:r>
            <a:r>
              <a:rPr lang="en-US" i="1" dirty="0"/>
              <a:t>B. subtilis</a:t>
            </a:r>
            <a:endParaRPr lang="en-US" dirty="0"/>
          </a:p>
        </p:txBody>
      </p:sp>
      <p:grpSp>
        <p:nvGrpSpPr>
          <p:cNvPr id="17" name="Group 16">
            <a:extLst>
              <a:ext uri="{FF2B5EF4-FFF2-40B4-BE49-F238E27FC236}">
                <a16:creationId xmlns:a16="http://schemas.microsoft.com/office/drawing/2014/main" id="{82E2B16B-CE9F-2261-7F37-457AD32B236B}"/>
              </a:ext>
            </a:extLst>
          </p:cNvPr>
          <p:cNvGrpSpPr/>
          <p:nvPr/>
        </p:nvGrpSpPr>
        <p:grpSpPr>
          <a:xfrm>
            <a:off x="1543050" y="2130425"/>
            <a:ext cx="10629900" cy="520700"/>
            <a:chOff x="1206500" y="2133600"/>
            <a:chExt cx="10629900" cy="520700"/>
          </a:xfrm>
        </p:grpSpPr>
        <p:cxnSp>
          <p:nvCxnSpPr>
            <p:cNvPr id="16" name="Straight Connector 15">
              <a:extLst>
                <a:ext uri="{FF2B5EF4-FFF2-40B4-BE49-F238E27FC236}">
                  <a16:creationId xmlns:a16="http://schemas.microsoft.com/office/drawing/2014/main" id="{02C8E620-ADC5-234A-CB6A-9071879465E6}"/>
                </a:ext>
              </a:extLst>
            </p:cNvPr>
            <p:cNvCxnSpPr/>
            <p:nvPr/>
          </p:nvCxnSpPr>
          <p:spPr>
            <a:xfrm>
              <a:off x="1206500" y="2393950"/>
              <a:ext cx="10629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2CFA6A02-B052-5B55-5C90-809285AFC9AF}"/>
                </a:ext>
              </a:extLst>
            </p:cNvPr>
            <p:cNvSpPr/>
            <p:nvPr/>
          </p:nvSpPr>
          <p:spPr>
            <a:xfrm>
              <a:off x="1587500" y="2133600"/>
              <a:ext cx="2425700" cy="5207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Hydrolase</a:t>
              </a:r>
            </a:p>
          </p:txBody>
        </p:sp>
        <p:sp>
          <p:nvSpPr>
            <p:cNvPr id="6" name="Rounded Rectangle 5">
              <a:extLst>
                <a:ext uri="{FF2B5EF4-FFF2-40B4-BE49-F238E27FC236}">
                  <a16:creationId xmlns:a16="http://schemas.microsoft.com/office/drawing/2014/main" id="{FE173A9A-2C75-97AD-8536-268109EEDCF2}"/>
                </a:ext>
              </a:extLst>
            </p:cNvPr>
            <p:cNvSpPr/>
            <p:nvPr/>
          </p:nvSpPr>
          <p:spPr>
            <a:xfrm>
              <a:off x="4432300" y="2133600"/>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sp>
          <p:nvSpPr>
            <p:cNvPr id="7" name="Rounded Rectangle 6">
              <a:extLst>
                <a:ext uri="{FF2B5EF4-FFF2-40B4-BE49-F238E27FC236}">
                  <a16:creationId xmlns:a16="http://schemas.microsoft.com/office/drawing/2014/main" id="{B15932CF-F726-8368-6C28-67FDCF182177}"/>
                </a:ext>
              </a:extLst>
            </p:cNvPr>
            <p:cNvSpPr/>
            <p:nvPr/>
          </p:nvSpPr>
          <p:spPr>
            <a:xfrm>
              <a:off x="7277100" y="2133600"/>
              <a:ext cx="4292600" cy="5207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CTD</a:t>
              </a:r>
            </a:p>
          </p:txBody>
        </p:sp>
      </p:grpSp>
      <p:grpSp>
        <p:nvGrpSpPr>
          <p:cNvPr id="21" name="Group 20">
            <a:extLst>
              <a:ext uri="{FF2B5EF4-FFF2-40B4-BE49-F238E27FC236}">
                <a16:creationId xmlns:a16="http://schemas.microsoft.com/office/drawing/2014/main" id="{CE868ED2-2AB0-638F-C190-A716BDA80463}"/>
              </a:ext>
            </a:extLst>
          </p:cNvPr>
          <p:cNvGrpSpPr/>
          <p:nvPr/>
        </p:nvGrpSpPr>
        <p:grpSpPr>
          <a:xfrm>
            <a:off x="4552950" y="3535362"/>
            <a:ext cx="2857500" cy="520700"/>
            <a:chOff x="4552950" y="3535362"/>
            <a:chExt cx="2857500" cy="520700"/>
          </a:xfrm>
        </p:grpSpPr>
        <p:cxnSp>
          <p:nvCxnSpPr>
            <p:cNvPr id="19" name="Straight Connector 18">
              <a:extLst>
                <a:ext uri="{FF2B5EF4-FFF2-40B4-BE49-F238E27FC236}">
                  <a16:creationId xmlns:a16="http://schemas.microsoft.com/office/drawing/2014/main" id="{A60897DA-994F-A503-5E6F-41D772EAFF46}"/>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8CC1CF55-0A2F-5D71-BC87-8B3D8C316825}"/>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grpSp>
        <p:nvGrpSpPr>
          <p:cNvPr id="22" name="Group 21">
            <a:extLst>
              <a:ext uri="{FF2B5EF4-FFF2-40B4-BE49-F238E27FC236}">
                <a16:creationId xmlns:a16="http://schemas.microsoft.com/office/drawing/2014/main" id="{FE8032BF-B371-22B1-4EF0-00AC2658B605}"/>
              </a:ext>
            </a:extLst>
          </p:cNvPr>
          <p:cNvGrpSpPr/>
          <p:nvPr/>
        </p:nvGrpSpPr>
        <p:grpSpPr>
          <a:xfrm>
            <a:off x="4552950" y="4940299"/>
            <a:ext cx="2857500" cy="520700"/>
            <a:chOff x="4552950" y="3535362"/>
            <a:chExt cx="2857500" cy="520700"/>
          </a:xfrm>
        </p:grpSpPr>
        <p:cxnSp>
          <p:nvCxnSpPr>
            <p:cNvPr id="23" name="Straight Connector 22">
              <a:extLst>
                <a:ext uri="{FF2B5EF4-FFF2-40B4-BE49-F238E27FC236}">
                  <a16:creationId xmlns:a16="http://schemas.microsoft.com/office/drawing/2014/main" id="{EC55D133-8CC6-47AB-6F1B-2EA4858ABB7A}"/>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4B0D7934-A0D8-F443-F923-D6C2EBC49FD9}"/>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sp>
        <p:nvSpPr>
          <p:cNvPr id="25" name="TextBox 24">
            <a:extLst>
              <a:ext uri="{FF2B5EF4-FFF2-40B4-BE49-F238E27FC236}">
                <a16:creationId xmlns:a16="http://schemas.microsoft.com/office/drawing/2014/main" id="{37316CA9-7AC8-94C7-A447-67A98C8C94E3}"/>
              </a:ext>
            </a:extLst>
          </p:cNvPr>
          <p:cNvSpPr txBox="1"/>
          <p:nvPr/>
        </p:nvSpPr>
        <p:spPr>
          <a:xfrm>
            <a:off x="439147" y="2206109"/>
            <a:ext cx="710451" cy="369332"/>
          </a:xfrm>
          <a:prstGeom prst="rect">
            <a:avLst/>
          </a:prstGeom>
          <a:noFill/>
        </p:spPr>
        <p:txBody>
          <a:bodyPr wrap="none" rtlCol="0">
            <a:spAutoFit/>
          </a:bodyPr>
          <a:lstStyle/>
          <a:p>
            <a:r>
              <a:rPr lang="en-US" b="1" dirty="0" err="1"/>
              <a:t>RelA</a:t>
            </a:r>
            <a:endParaRPr lang="en-US" b="1" dirty="0"/>
          </a:p>
        </p:txBody>
      </p:sp>
      <p:sp>
        <p:nvSpPr>
          <p:cNvPr id="26" name="TextBox 25">
            <a:extLst>
              <a:ext uri="{FF2B5EF4-FFF2-40B4-BE49-F238E27FC236}">
                <a16:creationId xmlns:a16="http://schemas.microsoft.com/office/drawing/2014/main" id="{24250E9F-D804-CC33-6B02-71586F25CE87}"/>
              </a:ext>
            </a:extLst>
          </p:cNvPr>
          <p:cNvSpPr txBox="1"/>
          <p:nvPr/>
        </p:nvSpPr>
        <p:spPr>
          <a:xfrm>
            <a:off x="439147" y="5015983"/>
            <a:ext cx="761747" cy="369332"/>
          </a:xfrm>
          <a:prstGeom prst="rect">
            <a:avLst/>
          </a:prstGeom>
          <a:noFill/>
        </p:spPr>
        <p:txBody>
          <a:bodyPr wrap="none" rtlCol="0">
            <a:spAutoFit/>
          </a:bodyPr>
          <a:lstStyle/>
          <a:p>
            <a:r>
              <a:rPr lang="en-US" b="1" dirty="0" err="1"/>
              <a:t>SasB</a:t>
            </a:r>
            <a:endParaRPr lang="en-US" b="1" dirty="0"/>
          </a:p>
        </p:txBody>
      </p:sp>
      <p:sp>
        <p:nvSpPr>
          <p:cNvPr id="27" name="TextBox 26">
            <a:extLst>
              <a:ext uri="{FF2B5EF4-FFF2-40B4-BE49-F238E27FC236}">
                <a16:creationId xmlns:a16="http://schemas.microsoft.com/office/drawing/2014/main" id="{F88AC737-01B7-562C-C55A-6EC7B85E9B5F}"/>
              </a:ext>
            </a:extLst>
          </p:cNvPr>
          <p:cNvSpPr txBox="1"/>
          <p:nvPr/>
        </p:nvSpPr>
        <p:spPr>
          <a:xfrm>
            <a:off x="387851" y="3611046"/>
            <a:ext cx="761747" cy="369332"/>
          </a:xfrm>
          <a:prstGeom prst="rect">
            <a:avLst/>
          </a:prstGeom>
          <a:noFill/>
        </p:spPr>
        <p:txBody>
          <a:bodyPr wrap="none" rtlCol="0">
            <a:spAutoFit/>
          </a:bodyPr>
          <a:lstStyle/>
          <a:p>
            <a:r>
              <a:rPr lang="en-US" b="1" dirty="0" err="1"/>
              <a:t>SasA</a:t>
            </a:r>
            <a:endParaRPr lang="en-US" b="1" dirty="0"/>
          </a:p>
        </p:txBody>
      </p:sp>
      <p:sp>
        <p:nvSpPr>
          <p:cNvPr id="3" name="Multiply 2">
            <a:extLst>
              <a:ext uri="{FF2B5EF4-FFF2-40B4-BE49-F238E27FC236}">
                <a16:creationId xmlns:a16="http://schemas.microsoft.com/office/drawing/2014/main" id="{F27049B8-BD15-453B-9CC4-ACADAFF45CCD}"/>
              </a:ext>
            </a:extLst>
          </p:cNvPr>
          <p:cNvSpPr/>
          <p:nvPr/>
        </p:nvSpPr>
        <p:spPr>
          <a:xfrm>
            <a:off x="5615940" y="2024856"/>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07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36502-AC0F-3A19-77BD-19D877531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B9740-DE68-DA6A-FCAB-1676F4AD6401}"/>
              </a:ext>
            </a:extLst>
          </p:cNvPr>
          <p:cNvSpPr>
            <a:spLocks noGrp="1"/>
          </p:cNvSpPr>
          <p:nvPr>
            <p:ph type="title"/>
          </p:nvPr>
        </p:nvSpPr>
        <p:spPr/>
        <p:txBody>
          <a:bodyPr/>
          <a:lstStyle/>
          <a:p>
            <a:r>
              <a:rPr lang="en-US" dirty="0"/>
              <a:t>Evaluate relative contributions of (p)ppGpp synthetases in </a:t>
            </a:r>
            <a:r>
              <a:rPr lang="en-US" i="1" dirty="0"/>
              <a:t>B. subtilis</a:t>
            </a:r>
            <a:endParaRPr lang="en-US" dirty="0"/>
          </a:p>
        </p:txBody>
      </p:sp>
      <p:grpSp>
        <p:nvGrpSpPr>
          <p:cNvPr id="17" name="Group 16">
            <a:extLst>
              <a:ext uri="{FF2B5EF4-FFF2-40B4-BE49-F238E27FC236}">
                <a16:creationId xmlns:a16="http://schemas.microsoft.com/office/drawing/2014/main" id="{743B6AF0-B288-E88D-D9A8-0EFD957EAC20}"/>
              </a:ext>
            </a:extLst>
          </p:cNvPr>
          <p:cNvGrpSpPr/>
          <p:nvPr/>
        </p:nvGrpSpPr>
        <p:grpSpPr>
          <a:xfrm>
            <a:off x="1543050" y="2130425"/>
            <a:ext cx="10629900" cy="520700"/>
            <a:chOff x="1206500" y="2133600"/>
            <a:chExt cx="10629900" cy="520700"/>
          </a:xfrm>
        </p:grpSpPr>
        <p:cxnSp>
          <p:nvCxnSpPr>
            <p:cNvPr id="16" name="Straight Connector 15">
              <a:extLst>
                <a:ext uri="{FF2B5EF4-FFF2-40B4-BE49-F238E27FC236}">
                  <a16:creationId xmlns:a16="http://schemas.microsoft.com/office/drawing/2014/main" id="{DF6662F1-9FC6-3073-80CA-0409DB3B41F9}"/>
                </a:ext>
              </a:extLst>
            </p:cNvPr>
            <p:cNvCxnSpPr/>
            <p:nvPr/>
          </p:nvCxnSpPr>
          <p:spPr>
            <a:xfrm>
              <a:off x="1206500" y="2393950"/>
              <a:ext cx="10629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1C9024AB-DAF9-96E1-54C3-D8CFD55A1E59}"/>
                </a:ext>
              </a:extLst>
            </p:cNvPr>
            <p:cNvSpPr/>
            <p:nvPr/>
          </p:nvSpPr>
          <p:spPr>
            <a:xfrm>
              <a:off x="1587500" y="2133600"/>
              <a:ext cx="2425700" cy="5207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Hydrolase</a:t>
              </a:r>
            </a:p>
          </p:txBody>
        </p:sp>
        <p:sp>
          <p:nvSpPr>
            <p:cNvPr id="6" name="Rounded Rectangle 5">
              <a:extLst>
                <a:ext uri="{FF2B5EF4-FFF2-40B4-BE49-F238E27FC236}">
                  <a16:creationId xmlns:a16="http://schemas.microsoft.com/office/drawing/2014/main" id="{FB08F46C-009E-F729-1740-215B8F8BDA2E}"/>
                </a:ext>
              </a:extLst>
            </p:cNvPr>
            <p:cNvSpPr/>
            <p:nvPr/>
          </p:nvSpPr>
          <p:spPr>
            <a:xfrm>
              <a:off x="4432300" y="2133600"/>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sp>
          <p:nvSpPr>
            <p:cNvPr id="7" name="Rounded Rectangle 6">
              <a:extLst>
                <a:ext uri="{FF2B5EF4-FFF2-40B4-BE49-F238E27FC236}">
                  <a16:creationId xmlns:a16="http://schemas.microsoft.com/office/drawing/2014/main" id="{3CCB8B31-838C-47A8-EA5E-3639C2D3D1B3}"/>
                </a:ext>
              </a:extLst>
            </p:cNvPr>
            <p:cNvSpPr/>
            <p:nvPr/>
          </p:nvSpPr>
          <p:spPr>
            <a:xfrm>
              <a:off x="7277100" y="2133600"/>
              <a:ext cx="4292600" cy="5207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CTD</a:t>
              </a:r>
            </a:p>
          </p:txBody>
        </p:sp>
      </p:grpSp>
      <p:grpSp>
        <p:nvGrpSpPr>
          <p:cNvPr id="21" name="Group 20">
            <a:extLst>
              <a:ext uri="{FF2B5EF4-FFF2-40B4-BE49-F238E27FC236}">
                <a16:creationId xmlns:a16="http://schemas.microsoft.com/office/drawing/2014/main" id="{888E3695-2799-F8F9-36B1-C1217DE1EE4B}"/>
              </a:ext>
            </a:extLst>
          </p:cNvPr>
          <p:cNvGrpSpPr/>
          <p:nvPr/>
        </p:nvGrpSpPr>
        <p:grpSpPr>
          <a:xfrm>
            <a:off x="4552950" y="3535362"/>
            <a:ext cx="2857500" cy="520700"/>
            <a:chOff x="4552950" y="3535362"/>
            <a:chExt cx="2857500" cy="520700"/>
          </a:xfrm>
        </p:grpSpPr>
        <p:cxnSp>
          <p:nvCxnSpPr>
            <p:cNvPr id="19" name="Straight Connector 18">
              <a:extLst>
                <a:ext uri="{FF2B5EF4-FFF2-40B4-BE49-F238E27FC236}">
                  <a16:creationId xmlns:a16="http://schemas.microsoft.com/office/drawing/2014/main" id="{69971B51-CCAF-6B8A-D69C-9B3C1BD17C2E}"/>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A19744A2-9653-FB18-03CB-6C1DD15A71F4}"/>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grpSp>
        <p:nvGrpSpPr>
          <p:cNvPr id="22" name="Group 21">
            <a:extLst>
              <a:ext uri="{FF2B5EF4-FFF2-40B4-BE49-F238E27FC236}">
                <a16:creationId xmlns:a16="http://schemas.microsoft.com/office/drawing/2014/main" id="{E7BE3686-EF41-681F-831B-1067C2756CC4}"/>
              </a:ext>
            </a:extLst>
          </p:cNvPr>
          <p:cNvGrpSpPr/>
          <p:nvPr/>
        </p:nvGrpSpPr>
        <p:grpSpPr>
          <a:xfrm>
            <a:off x="4552950" y="4940299"/>
            <a:ext cx="2857500" cy="520700"/>
            <a:chOff x="4552950" y="3535362"/>
            <a:chExt cx="2857500" cy="520700"/>
          </a:xfrm>
        </p:grpSpPr>
        <p:cxnSp>
          <p:nvCxnSpPr>
            <p:cNvPr id="23" name="Straight Connector 22">
              <a:extLst>
                <a:ext uri="{FF2B5EF4-FFF2-40B4-BE49-F238E27FC236}">
                  <a16:creationId xmlns:a16="http://schemas.microsoft.com/office/drawing/2014/main" id="{621AFFEC-8DAD-A458-8EEF-CCCEE9AFBC27}"/>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0E53D2B1-DC22-B272-8893-6C0803FF3D3A}"/>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sp>
        <p:nvSpPr>
          <p:cNvPr id="25" name="TextBox 24">
            <a:extLst>
              <a:ext uri="{FF2B5EF4-FFF2-40B4-BE49-F238E27FC236}">
                <a16:creationId xmlns:a16="http://schemas.microsoft.com/office/drawing/2014/main" id="{B66868B1-CAA6-EB7C-57DE-732D03077B25}"/>
              </a:ext>
            </a:extLst>
          </p:cNvPr>
          <p:cNvSpPr txBox="1"/>
          <p:nvPr/>
        </p:nvSpPr>
        <p:spPr>
          <a:xfrm>
            <a:off x="439147" y="2206109"/>
            <a:ext cx="710451" cy="369332"/>
          </a:xfrm>
          <a:prstGeom prst="rect">
            <a:avLst/>
          </a:prstGeom>
          <a:noFill/>
        </p:spPr>
        <p:txBody>
          <a:bodyPr wrap="none" rtlCol="0">
            <a:spAutoFit/>
          </a:bodyPr>
          <a:lstStyle/>
          <a:p>
            <a:r>
              <a:rPr lang="en-US" b="1" dirty="0" err="1"/>
              <a:t>RelA</a:t>
            </a:r>
            <a:endParaRPr lang="en-US" b="1" dirty="0"/>
          </a:p>
        </p:txBody>
      </p:sp>
      <p:sp>
        <p:nvSpPr>
          <p:cNvPr id="26" name="TextBox 25">
            <a:extLst>
              <a:ext uri="{FF2B5EF4-FFF2-40B4-BE49-F238E27FC236}">
                <a16:creationId xmlns:a16="http://schemas.microsoft.com/office/drawing/2014/main" id="{E835D002-2AAE-688B-F2BC-87330EDEBE3D}"/>
              </a:ext>
            </a:extLst>
          </p:cNvPr>
          <p:cNvSpPr txBox="1"/>
          <p:nvPr/>
        </p:nvSpPr>
        <p:spPr>
          <a:xfrm>
            <a:off x="439147" y="5015983"/>
            <a:ext cx="761747" cy="369332"/>
          </a:xfrm>
          <a:prstGeom prst="rect">
            <a:avLst/>
          </a:prstGeom>
          <a:noFill/>
        </p:spPr>
        <p:txBody>
          <a:bodyPr wrap="none" rtlCol="0">
            <a:spAutoFit/>
          </a:bodyPr>
          <a:lstStyle/>
          <a:p>
            <a:r>
              <a:rPr lang="en-US" b="1" dirty="0" err="1"/>
              <a:t>SasB</a:t>
            </a:r>
            <a:endParaRPr lang="en-US" b="1" dirty="0"/>
          </a:p>
        </p:txBody>
      </p:sp>
      <p:sp>
        <p:nvSpPr>
          <p:cNvPr id="27" name="TextBox 26">
            <a:extLst>
              <a:ext uri="{FF2B5EF4-FFF2-40B4-BE49-F238E27FC236}">
                <a16:creationId xmlns:a16="http://schemas.microsoft.com/office/drawing/2014/main" id="{1198D422-3258-5883-06C4-ACCC5CD53E40}"/>
              </a:ext>
            </a:extLst>
          </p:cNvPr>
          <p:cNvSpPr txBox="1"/>
          <p:nvPr/>
        </p:nvSpPr>
        <p:spPr>
          <a:xfrm>
            <a:off x="387851" y="3611046"/>
            <a:ext cx="761747" cy="369332"/>
          </a:xfrm>
          <a:prstGeom prst="rect">
            <a:avLst/>
          </a:prstGeom>
          <a:noFill/>
        </p:spPr>
        <p:txBody>
          <a:bodyPr wrap="none" rtlCol="0">
            <a:spAutoFit/>
          </a:bodyPr>
          <a:lstStyle/>
          <a:p>
            <a:r>
              <a:rPr lang="en-US" b="1" dirty="0" err="1"/>
              <a:t>SasA</a:t>
            </a:r>
            <a:endParaRPr lang="en-US" b="1" dirty="0"/>
          </a:p>
        </p:txBody>
      </p:sp>
      <p:sp>
        <p:nvSpPr>
          <p:cNvPr id="3" name="Multiply 2">
            <a:extLst>
              <a:ext uri="{FF2B5EF4-FFF2-40B4-BE49-F238E27FC236}">
                <a16:creationId xmlns:a16="http://schemas.microsoft.com/office/drawing/2014/main" id="{D8642A32-0366-97CE-4731-607F320DDFAB}"/>
              </a:ext>
            </a:extLst>
          </p:cNvPr>
          <p:cNvSpPr/>
          <p:nvPr/>
        </p:nvSpPr>
        <p:spPr>
          <a:xfrm>
            <a:off x="387851" y="3433762"/>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2945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03A10-05E2-E178-F517-35BA870C3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5C6E6-4E1F-9C45-7327-24B543B580F5}"/>
              </a:ext>
            </a:extLst>
          </p:cNvPr>
          <p:cNvSpPr>
            <a:spLocks noGrp="1"/>
          </p:cNvSpPr>
          <p:nvPr>
            <p:ph type="title"/>
          </p:nvPr>
        </p:nvSpPr>
        <p:spPr/>
        <p:txBody>
          <a:bodyPr/>
          <a:lstStyle/>
          <a:p>
            <a:r>
              <a:rPr lang="en-US" dirty="0"/>
              <a:t>Evaluate relative contributions of (p)ppGpp synthetases in </a:t>
            </a:r>
            <a:r>
              <a:rPr lang="en-US" i="1" dirty="0"/>
              <a:t>B. subtilis</a:t>
            </a:r>
            <a:endParaRPr lang="en-US" dirty="0"/>
          </a:p>
        </p:txBody>
      </p:sp>
      <p:grpSp>
        <p:nvGrpSpPr>
          <p:cNvPr id="17" name="Group 16">
            <a:extLst>
              <a:ext uri="{FF2B5EF4-FFF2-40B4-BE49-F238E27FC236}">
                <a16:creationId xmlns:a16="http://schemas.microsoft.com/office/drawing/2014/main" id="{2F6FCECF-CA99-F195-322E-C5EB0CAF4BEB}"/>
              </a:ext>
            </a:extLst>
          </p:cNvPr>
          <p:cNvGrpSpPr/>
          <p:nvPr/>
        </p:nvGrpSpPr>
        <p:grpSpPr>
          <a:xfrm>
            <a:off x="1543050" y="2130425"/>
            <a:ext cx="10629900" cy="520700"/>
            <a:chOff x="1206500" y="2133600"/>
            <a:chExt cx="10629900" cy="520700"/>
          </a:xfrm>
        </p:grpSpPr>
        <p:cxnSp>
          <p:nvCxnSpPr>
            <p:cNvPr id="16" name="Straight Connector 15">
              <a:extLst>
                <a:ext uri="{FF2B5EF4-FFF2-40B4-BE49-F238E27FC236}">
                  <a16:creationId xmlns:a16="http://schemas.microsoft.com/office/drawing/2014/main" id="{B56187D4-7A99-CE95-C948-DF1070436F3B}"/>
                </a:ext>
              </a:extLst>
            </p:cNvPr>
            <p:cNvCxnSpPr/>
            <p:nvPr/>
          </p:nvCxnSpPr>
          <p:spPr>
            <a:xfrm>
              <a:off x="1206500" y="2393950"/>
              <a:ext cx="10629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E5C85C8-E604-7168-08FA-0956A55F257B}"/>
                </a:ext>
              </a:extLst>
            </p:cNvPr>
            <p:cNvSpPr/>
            <p:nvPr/>
          </p:nvSpPr>
          <p:spPr>
            <a:xfrm>
              <a:off x="1587500" y="2133600"/>
              <a:ext cx="2425700" cy="5207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Hydrolase</a:t>
              </a:r>
            </a:p>
          </p:txBody>
        </p:sp>
        <p:sp>
          <p:nvSpPr>
            <p:cNvPr id="6" name="Rounded Rectangle 5">
              <a:extLst>
                <a:ext uri="{FF2B5EF4-FFF2-40B4-BE49-F238E27FC236}">
                  <a16:creationId xmlns:a16="http://schemas.microsoft.com/office/drawing/2014/main" id="{E49654AB-7C7B-82C2-2256-AC8013ED072C}"/>
                </a:ext>
              </a:extLst>
            </p:cNvPr>
            <p:cNvSpPr/>
            <p:nvPr/>
          </p:nvSpPr>
          <p:spPr>
            <a:xfrm>
              <a:off x="4432300" y="2133600"/>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sp>
          <p:nvSpPr>
            <p:cNvPr id="7" name="Rounded Rectangle 6">
              <a:extLst>
                <a:ext uri="{FF2B5EF4-FFF2-40B4-BE49-F238E27FC236}">
                  <a16:creationId xmlns:a16="http://schemas.microsoft.com/office/drawing/2014/main" id="{334A5F18-7324-7AA2-600A-215EE442A9A5}"/>
                </a:ext>
              </a:extLst>
            </p:cNvPr>
            <p:cNvSpPr/>
            <p:nvPr/>
          </p:nvSpPr>
          <p:spPr>
            <a:xfrm>
              <a:off x="7277100" y="2133600"/>
              <a:ext cx="4292600" cy="5207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CTD</a:t>
              </a:r>
            </a:p>
          </p:txBody>
        </p:sp>
      </p:grpSp>
      <p:grpSp>
        <p:nvGrpSpPr>
          <p:cNvPr id="21" name="Group 20">
            <a:extLst>
              <a:ext uri="{FF2B5EF4-FFF2-40B4-BE49-F238E27FC236}">
                <a16:creationId xmlns:a16="http://schemas.microsoft.com/office/drawing/2014/main" id="{C287BA1E-19E4-FA9D-F622-0E89BF321DE4}"/>
              </a:ext>
            </a:extLst>
          </p:cNvPr>
          <p:cNvGrpSpPr/>
          <p:nvPr/>
        </p:nvGrpSpPr>
        <p:grpSpPr>
          <a:xfrm>
            <a:off x="4552950" y="3535362"/>
            <a:ext cx="2857500" cy="520700"/>
            <a:chOff x="4552950" y="3535362"/>
            <a:chExt cx="2857500" cy="520700"/>
          </a:xfrm>
        </p:grpSpPr>
        <p:cxnSp>
          <p:nvCxnSpPr>
            <p:cNvPr id="19" name="Straight Connector 18">
              <a:extLst>
                <a:ext uri="{FF2B5EF4-FFF2-40B4-BE49-F238E27FC236}">
                  <a16:creationId xmlns:a16="http://schemas.microsoft.com/office/drawing/2014/main" id="{FEEFA2B9-C0E8-7376-BE6A-A46C2407AB92}"/>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BBD18DB0-8FCF-615E-321F-986EF9CE8076}"/>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grpSp>
        <p:nvGrpSpPr>
          <p:cNvPr id="22" name="Group 21">
            <a:extLst>
              <a:ext uri="{FF2B5EF4-FFF2-40B4-BE49-F238E27FC236}">
                <a16:creationId xmlns:a16="http://schemas.microsoft.com/office/drawing/2014/main" id="{3EF3CB6D-099E-17C7-6546-722D180FBD87}"/>
              </a:ext>
            </a:extLst>
          </p:cNvPr>
          <p:cNvGrpSpPr/>
          <p:nvPr/>
        </p:nvGrpSpPr>
        <p:grpSpPr>
          <a:xfrm>
            <a:off x="4552950" y="4940299"/>
            <a:ext cx="2857500" cy="520700"/>
            <a:chOff x="4552950" y="3535362"/>
            <a:chExt cx="2857500" cy="520700"/>
          </a:xfrm>
        </p:grpSpPr>
        <p:cxnSp>
          <p:nvCxnSpPr>
            <p:cNvPr id="23" name="Straight Connector 22">
              <a:extLst>
                <a:ext uri="{FF2B5EF4-FFF2-40B4-BE49-F238E27FC236}">
                  <a16:creationId xmlns:a16="http://schemas.microsoft.com/office/drawing/2014/main" id="{E795645D-88B5-D525-F5EE-7BA87FDE2815}"/>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2EFB4F9A-A07D-1862-AAEC-A5D2DAD0D4BC}"/>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sp>
        <p:nvSpPr>
          <p:cNvPr id="25" name="TextBox 24">
            <a:extLst>
              <a:ext uri="{FF2B5EF4-FFF2-40B4-BE49-F238E27FC236}">
                <a16:creationId xmlns:a16="http://schemas.microsoft.com/office/drawing/2014/main" id="{C77AB321-3D8D-C916-0C71-576FAB15DA8F}"/>
              </a:ext>
            </a:extLst>
          </p:cNvPr>
          <p:cNvSpPr txBox="1"/>
          <p:nvPr/>
        </p:nvSpPr>
        <p:spPr>
          <a:xfrm>
            <a:off x="439147" y="2206109"/>
            <a:ext cx="710451" cy="369332"/>
          </a:xfrm>
          <a:prstGeom prst="rect">
            <a:avLst/>
          </a:prstGeom>
          <a:noFill/>
        </p:spPr>
        <p:txBody>
          <a:bodyPr wrap="none" rtlCol="0">
            <a:spAutoFit/>
          </a:bodyPr>
          <a:lstStyle/>
          <a:p>
            <a:r>
              <a:rPr lang="en-US" b="1" dirty="0" err="1"/>
              <a:t>RelA</a:t>
            </a:r>
            <a:endParaRPr lang="en-US" b="1" dirty="0"/>
          </a:p>
        </p:txBody>
      </p:sp>
      <p:sp>
        <p:nvSpPr>
          <p:cNvPr id="26" name="TextBox 25">
            <a:extLst>
              <a:ext uri="{FF2B5EF4-FFF2-40B4-BE49-F238E27FC236}">
                <a16:creationId xmlns:a16="http://schemas.microsoft.com/office/drawing/2014/main" id="{27157F3F-EB92-7FCB-B11C-45D178744890}"/>
              </a:ext>
            </a:extLst>
          </p:cNvPr>
          <p:cNvSpPr txBox="1"/>
          <p:nvPr/>
        </p:nvSpPr>
        <p:spPr>
          <a:xfrm>
            <a:off x="439147" y="5015983"/>
            <a:ext cx="761747" cy="369332"/>
          </a:xfrm>
          <a:prstGeom prst="rect">
            <a:avLst/>
          </a:prstGeom>
          <a:noFill/>
        </p:spPr>
        <p:txBody>
          <a:bodyPr wrap="none" rtlCol="0">
            <a:spAutoFit/>
          </a:bodyPr>
          <a:lstStyle/>
          <a:p>
            <a:r>
              <a:rPr lang="en-US" b="1" dirty="0" err="1"/>
              <a:t>SasB</a:t>
            </a:r>
            <a:endParaRPr lang="en-US" b="1" dirty="0"/>
          </a:p>
        </p:txBody>
      </p:sp>
      <p:sp>
        <p:nvSpPr>
          <p:cNvPr id="27" name="TextBox 26">
            <a:extLst>
              <a:ext uri="{FF2B5EF4-FFF2-40B4-BE49-F238E27FC236}">
                <a16:creationId xmlns:a16="http://schemas.microsoft.com/office/drawing/2014/main" id="{D24BB63D-D1CA-893B-A9C2-822F1050C2E1}"/>
              </a:ext>
            </a:extLst>
          </p:cNvPr>
          <p:cNvSpPr txBox="1"/>
          <p:nvPr/>
        </p:nvSpPr>
        <p:spPr>
          <a:xfrm>
            <a:off x="387851" y="3611046"/>
            <a:ext cx="761747" cy="369332"/>
          </a:xfrm>
          <a:prstGeom prst="rect">
            <a:avLst/>
          </a:prstGeom>
          <a:noFill/>
        </p:spPr>
        <p:txBody>
          <a:bodyPr wrap="none" rtlCol="0">
            <a:spAutoFit/>
          </a:bodyPr>
          <a:lstStyle/>
          <a:p>
            <a:r>
              <a:rPr lang="en-US" b="1" dirty="0" err="1"/>
              <a:t>SasA</a:t>
            </a:r>
            <a:endParaRPr lang="en-US" b="1" dirty="0"/>
          </a:p>
        </p:txBody>
      </p:sp>
      <p:sp>
        <p:nvSpPr>
          <p:cNvPr id="3" name="Multiply 2">
            <a:extLst>
              <a:ext uri="{FF2B5EF4-FFF2-40B4-BE49-F238E27FC236}">
                <a16:creationId xmlns:a16="http://schemas.microsoft.com/office/drawing/2014/main" id="{62FC26B5-74CF-B4C8-F56F-745A0D10D6E1}"/>
              </a:ext>
            </a:extLst>
          </p:cNvPr>
          <p:cNvSpPr/>
          <p:nvPr/>
        </p:nvSpPr>
        <p:spPr>
          <a:xfrm>
            <a:off x="418078" y="4834730"/>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0248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93A28-991E-9E69-1EA5-0C1F37FBB019}"/>
              </a:ext>
            </a:extLst>
          </p:cNvPr>
          <p:cNvSpPr>
            <a:spLocks noGrp="1"/>
          </p:cNvSpPr>
          <p:nvPr>
            <p:ph type="title"/>
          </p:nvPr>
        </p:nvSpPr>
        <p:spPr/>
        <p:txBody>
          <a:bodyPr/>
          <a:lstStyle/>
          <a:p>
            <a:r>
              <a:rPr lang="en-US" dirty="0"/>
              <a:t>Relative contributions of (p)ppGpp synthetases in </a:t>
            </a:r>
            <a:r>
              <a:rPr lang="en-US" i="1" dirty="0"/>
              <a:t>B. subtilis</a:t>
            </a:r>
            <a:endParaRPr lang="en-US" dirty="0"/>
          </a:p>
        </p:txBody>
      </p:sp>
      <p:pic>
        <p:nvPicPr>
          <p:cNvPr id="9" name="Content Placeholder 8">
            <a:extLst>
              <a:ext uri="{FF2B5EF4-FFF2-40B4-BE49-F238E27FC236}">
                <a16:creationId xmlns:a16="http://schemas.microsoft.com/office/drawing/2014/main" id="{3F600C4F-291B-FE17-DD04-C2559962666A}"/>
              </a:ext>
            </a:extLst>
          </p:cNvPr>
          <p:cNvPicPr>
            <a:picLocks noGrp="1" noChangeAspect="1"/>
          </p:cNvPicPr>
          <p:nvPr>
            <p:ph sz="half" idx="1"/>
          </p:nvPr>
        </p:nvPicPr>
        <p:blipFill>
          <a:blip r:embed="rId2"/>
          <a:stretch>
            <a:fillRect/>
          </a:stretch>
        </p:blipFill>
        <p:spPr>
          <a:xfrm>
            <a:off x="2359025" y="1416695"/>
            <a:ext cx="7473950" cy="4357988"/>
          </a:xfrm>
          <a:prstGeom prst="rect">
            <a:avLst/>
          </a:prstGeom>
        </p:spPr>
      </p:pic>
      <p:sp>
        <p:nvSpPr>
          <p:cNvPr id="10" name="TextBox 9">
            <a:extLst>
              <a:ext uri="{FF2B5EF4-FFF2-40B4-BE49-F238E27FC236}">
                <a16:creationId xmlns:a16="http://schemas.microsoft.com/office/drawing/2014/main" id="{8994C46C-9BD0-FE31-C63A-4E136D17D42B}"/>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Tree>
    <p:extLst>
      <p:ext uri="{BB962C8B-B14F-4D97-AF65-F5344CB8AC3E}">
        <p14:creationId xmlns:p14="http://schemas.microsoft.com/office/powerpoint/2010/main" val="10784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80F498-E1F5-2A60-0A14-66A8951E0EBD}"/>
              </a:ext>
            </a:extLst>
          </p:cNvPr>
          <p:cNvSpPr/>
          <p:nvPr/>
        </p:nvSpPr>
        <p:spPr>
          <a:xfrm>
            <a:off x="2940620" y="1828800"/>
            <a:ext cx="1047180" cy="395823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flipH="1">
            <a:off x="10602385" y="5126651"/>
            <a:ext cx="881318" cy="774686"/>
          </a:xfrm>
          <a:prstGeom prst="rect">
            <a:avLst/>
          </a:prstGeom>
          <a:solidFill>
            <a:schemeClr val="bg1"/>
          </a:solidFill>
        </p:spPr>
        <p:txBody>
          <a:bodyPr wrap="square" rtlCol="0">
            <a:spAutoFit/>
          </a:bodyPr>
          <a:lstStyle/>
          <a:p>
            <a:endParaRPr lang="en-US"/>
          </a:p>
        </p:txBody>
      </p:sp>
      <p:sp>
        <p:nvSpPr>
          <p:cNvPr id="2" name="Title 1">
            <a:extLst>
              <a:ext uri="{FF2B5EF4-FFF2-40B4-BE49-F238E27FC236}">
                <a16:creationId xmlns:a16="http://schemas.microsoft.com/office/drawing/2014/main" id="{F3C4C947-6AE8-B1C7-77FF-2714F844D38D}"/>
              </a:ext>
            </a:extLst>
          </p:cNvPr>
          <p:cNvSpPr>
            <a:spLocks noGrp="1"/>
          </p:cNvSpPr>
          <p:nvPr>
            <p:ph type="title"/>
          </p:nvPr>
        </p:nvSpPr>
        <p:spPr/>
        <p:txBody>
          <a:bodyPr/>
          <a:lstStyle/>
          <a:p>
            <a:r>
              <a:rPr lang="en-US" dirty="0"/>
              <a:t>Bacterial growth</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2A29137-2773-CE7C-0F2D-1455338424AB}"/>
                  </a:ext>
                </a:extLst>
              </p14:cNvPr>
              <p14:cNvContentPartPr/>
              <p14:nvPr/>
            </p14:nvContentPartPr>
            <p14:xfrm>
              <a:off x="1975343" y="2374900"/>
              <a:ext cx="6991571" cy="3280620"/>
            </p14:xfrm>
          </p:contentPart>
        </mc:Choice>
        <mc:Fallback xmlns="">
          <p:pic>
            <p:nvPicPr>
              <p:cNvPr id="19" name="Ink 18">
                <a:extLst>
                  <a:ext uri="{FF2B5EF4-FFF2-40B4-BE49-F238E27FC236}">
                    <a16:creationId xmlns:a16="http://schemas.microsoft.com/office/drawing/2014/main" id="{B2A29137-2773-CE7C-0F2D-1455338424AB}"/>
                  </a:ext>
                </a:extLst>
              </p:cNvPr>
              <p:cNvPicPr/>
              <p:nvPr/>
            </p:nvPicPr>
            <p:blipFill>
              <a:blip r:embed="rId4"/>
              <a:stretch>
                <a:fillRect/>
              </a:stretch>
            </p:blipFill>
            <p:spPr>
              <a:xfrm>
                <a:off x="1965983" y="2365539"/>
                <a:ext cx="7010291" cy="3299342"/>
              </a:xfrm>
              <a:prstGeom prst="rect">
                <a:avLst/>
              </a:prstGeom>
            </p:spPr>
          </p:pic>
        </mc:Fallback>
      </mc:AlternateContent>
      <p:cxnSp>
        <p:nvCxnSpPr>
          <p:cNvPr id="21" name="Straight Connector 20">
            <a:extLst>
              <a:ext uri="{FF2B5EF4-FFF2-40B4-BE49-F238E27FC236}">
                <a16:creationId xmlns:a16="http://schemas.microsoft.com/office/drawing/2014/main" id="{379E2E15-2F97-B321-DC39-F91EAB110837}"/>
              </a:ext>
            </a:extLst>
          </p:cNvPr>
          <p:cNvCxnSpPr/>
          <p:nvPr/>
        </p:nvCxnSpPr>
        <p:spPr>
          <a:xfrm flipV="1">
            <a:off x="1949943" y="1828800"/>
            <a:ext cx="0" cy="3975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04E45-8DDB-1857-EB50-A7FB4137C659}"/>
              </a:ext>
            </a:extLst>
          </p:cNvPr>
          <p:cNvCxnSpPr/>
          <p:nvPr/>
        </p:nvCxnSpPr>
        <p:spPr>
          <a:xfrm>
            <a:off x="1949943" y="5787037"/>
            <a:ext cx="74861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8E95B2-EC41-C8CC-5A2F-C76E3DA10A25}"/>
              </a:ext>
            </a:extLst>
          </p:cNvPr>
          <p:cNvSpPr txBox="1"/>
          <p:nvPr/>
        </p:nvSpPr>
        <p:spPr>
          <a:xfrm rot="16200000">
            <a:off x="808729" y="3437647"/>
            <a:ext cx="1518364" cy="369332"/>
          </a:xfrm>
          <a:prstGeom prst="rect">
            <a:avLst/>
          </a:prstGeom>
          <a:noFill/>
        </p:spPr>
        <p:txBody>
          <a:bodyPr wrap="none" rtlCol="0">
            <a:spAutoFit/>
          </a:bodyPr>
          <a:lstStyle/>
          <a:p>
            <a:r>
              <a:rPr lang="en-US" b="1" dirty="0"/>
              <a:t>Cell number</a:t>
            </a:r>
            <a:endParaRPr lang="en-US" b="1" baseline="-25000" dirty="0"/>
          </a:p>
        </p:txBody>
      </p:sp>
      <p:sp>
        <p:nvSpPr>
          <p:cNvPr id="25" name="TextBox 24">
            <a:extLst>
              <a:ext uri="{FF2B5EF4-FFF2-40B4-BE49-F238E27FC236}">
                <a16:creationId xmlns:a16="http://schemas.microsoft.com/office/drawing/2014/main" id="{942BFC3B-F272-96DC-5AC2-90E4796E3573}"/>
              </a:ext>
            </a:extLst>
          </p:cNvPr>
          <p:cNvSpPr txBox="1"/>
          <p:nvPr/>
        </p:nvSpPr>
        <p:spPr>
          <a:xfrm>
            <a:off x="5111574" y="5803900"/>
            <a:ext cx="719108" cy="369332"/>
          </a:xfrm>
          <a:prstGeom prst="rect">
            <a:avLst/>
          </a:prstGeom>
          <a:noFill/>
        </p:spPr>
        <p:txBody>
          <a:bodyPr wrap="none" rtlCol="0">
            <a:spAutoFit/>
          </a:bodyPr>
          <a:lstStyle/>
          <a:p>
            <a:r>
              <a:rPr lang="en-US" b="1" dirty="0"/>
              <a:t>Time</a:t>
            </a: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671DB803-65B0-9FB6-BA6F-F295A69594C5}"/>
                  </a:ext>
                </a:extLst>
              </p14:cNvPr>
              <p14:cNvContentPartPr/>
              <p14:nvPr/>
            </p14:nvContentPartPr>
            <p14:xfrm>
              <a:off x="1697460" y="2211660"/>
              <a:ext cx="6480" cy="21240"/>
            </p14:xfrm>
          </p:contentPart>
        </mc:Choice>
        <mc:Fallback xmlns="">
          <p:pic>
            <p:nvPicPr>
              <p:cNvPr id="31" name="Ink 30">
                <a:extLst>
                  <a:ext uri="{FF2B5EF4-FFF2-40B4-BE49-F238E27FC236}">
                    <a16:creationId xmlns:a16="http://schemas.microsoft.com/office/drawing/2014/main" id="{671DB803-65B0-9FB6-BA6F-F295A69594C5}"/>
                  </a:ext>
                </a:extLst>
              </p:cNvPr>
              <p:cNvPicPr/>
              <p:nvPr/>
            </p:nvPicPr>
            <p:blipFill>
              <a:blip r:embed="rId6"/>
              <a:stretch>
                <a:fillRect/>
              </a:stretch>
            </p:blipFill>
            <p:spPr>
              <a:xfrm>
                <a:off x="1686660" y="2200860"/>
                <a:ext cx="27720" cy="42480"/>
              </a:xfrm>
              <a:prstGeom prst="rect">
                <a:avLst/>
              </a:prstGeom>
            </p:spPr>
          </p:pic>
        </mc:Fallback>
      </mc:AlternateContent>
      <p:sp>
        <p:nvSpPr>
          <p:cNvPr id="3" name="TextBox 2">
            <a:extLst>
              <a:ext uri="{FF2B5EF4-FFF2-40B4-BE49-F238E27FC236}">
                <a16:creationId xmlns:a16="http://schemas.microsoft.com/office/drawing/2014/main" id="{B19BF6C3-B7CF-B6C0-3AEA-63038C6A2784}"/>
              </a:ext>
            </a:extLst>
          </p:cNvPr>
          <p:cNvSpPr txBox="1"/>
          <p:nvPr/>
        </p:nvSpPr>
        <p:spPr>
          <a:xfrm>
            <a:off x="2769148" y="1459467"/>
            <a:ext cx="1390124" cy="369332"/>
          </a:xfrm>
          <a:prstGeom prst="rect">
            <a:avLst/>
          </a:prstGeom>
          <a:noFill/>
        </p:spPr>
        <p:txBody>
          <a:bodyPr wrap="none" rtlCol="0">
            <a:spAutoFit/>
          </a:bodyPr>
          <a:lstStyle/>
          <a:p>
            <a:pPr algn="ctr"/>
            <a:r>
              <a:rPr lang="en-US" dirty="0"/>
              <a:t>Exponential</a:t>
            </a:r>
          </a:p>
        </p:txBody>
      </p:sp>
    </p:spTree>
    <p:extLst>
      <p:ext uri="{BB962C8B-B14F-4D97-AF65-F5344CB8AC3E}">
        <p14:creationId xmlns:p14="http://schemas.microsoft.com/office/powerpoint/2010/main" val="2820408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E1978-7874-EA07-000F-A2A326D8D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F9A4C-52E4-9837-B862-6F24F9923B3F}"/>
              </a:ext>
            </a:extLst>
          </p:cNvPr>
          <p:cNvSpPr>
            <a:spLocks noGrp="1"/>
          </p:cNvSpPr>
          <p:nvPr>
            <p:ph type="title"/>
          </p:nvPr>
        </p:nvSpPr>
        <p:spPr/>
        <p:txBody>
          <a:bodyPr>
            <a:normAutofit fontScale="90000"/>
          </a:bodyPr>
          <a:lstStyle/>
          <a:p>
            <a:r>
              <a:rPr lang="en-US" dirty="0"/>
              <a:t>Aim 2: Characterize bacterial (p)ppGpp metabolism and (p)ppGpp-dependent physiology</a:t>
            </a:r>
          </a:p>
        </p:txBody>
      </p:sp>
      <p:sp>
        <p:nvSpPr>
          <p:cNvPr id="3" name="Content Placeholder 2">
            <a:extLst>
              <a:ext uri="{FF2B5EF4-FFF2-40B4-BE49-F238E27FC236}">
                <a16:creationId xmlns:a16="http://schemas.microsoft.com/office/drawing/2014/main" id="{7BC87A1B-54DE-0F80-5F92-D1ABF8A6582E}"/>
              </a:ext>
            </a:extLst>
          </p:cNvPr>
          <p:cNvSpPr>
            <a:spLocks noGrp="1"/>
          </p:cNvSpPr>
          <p:nvPr>
            <p:ph idx="1"/>
          </p:nvPr>
        </p:nvSpPr>
        <p:spPr/>
        <p:txBody>
          <a:bodyPr>
            <a:normAutofit lnSpcReduction="10000"/>
          </a:bodyPr>
          <a:lstStyle/>
          <a:p>
            <a:pPr>
              <a:buFont typeface="Wingdings" pitchFamily="2" charset="2"/>
              <a:buChar char="ü"/>
            </a:pPr>
            <a:r>
              <a:rPr lang="en-US" dirty="0">
                <a:latin typeface="Aptos" panose="020B0004020202020204" pitchFamily="34" charset="0"/>
              </a:rPr>
              <a:t>Evaluate (p)ppGpp synthetases relative contributions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Evaluate (p)ppGpp hydrolase contribution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Determine environmental factors effect on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Assess transcriptional response to (p)ppGpp</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Examine (p)ppGpp-dependent physiology</a:t>
            </a:r>
          </a:p>
        </p:txBody>
      </p:sp>
    </p:spTree>
    <p:extLst>
      <p:ext uri="{BB962C8B-B14F-4D97-AF65-F5344CB8AC3E}">
        <p14:creationId xmlns:p14="http://schemas.microsoft.com/office/powerpoint/2010/main" val="1643024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F353B-6F7F-07C9-00E4-254008878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11565-7229-A853-8669-1E5BB63F62E6}"/>
              </a:ext>
            </a:extLst>
          </p:cNvPr>
          <p:cNvSpPr>
            <a:spLocks noGrp="1"/>
          </p:cNvSpPr>
          <p:nvPr>
            <p:ph type="title"/>
          </p:nvPr>
        </p:nvSpPr>
        <p:spPr/>
        <p:txBody>
          <a:bodyPr/>
          <a:lstStyle/>
          <a:p>
            <a:r>
              <a:rPr lang="en-US" dirty="0" err="1"/>
              <a:t>RelA</a:t>
            </a:r>
            <a:r>
              <a:rPr lang="en-US" dirty="0"/>
              <a:t> dual catalytic activity in </a:t>
            </a:r>
            <a:r>
              <a:rPr lang="en-US" i="1" dirty="0"/>
              <a:t>B. subtilis</a:t>
            </a:r>
            <a:endParaRPr lang="en-US" dirty="0"/>
          </a:p>
        </p:txBody>
      </p:sp>
      <p:grpSp>
        <p:nvGrpSpPr>
          <p:cNvPr id="17" name="Group 16">
            <a:extLst>
              <a:ext uri="{FF2B5EF4-FFF2-40B4-BE49-F238E27FC236}">
                <a16:creationId xmlns:a16="http://schemas.microsoft.com/office/drawing/2014/main" id="{8D9DA438-2E64-A445-D4F4-5B0FF9F4CA3E}"/>
              </a:ext>
            </a:extLst>
          </p:cNvPr>
          <p:cNvGrpSpPr/>
          <p:nvPr/>
        </p:nvGrpSpPr>
        <p:grpSpPr>
          <a:xfrm>
            <a:off x="1284633" y="3168650"/>
            <a:ext cx="10629900" cy="520700"/>
            <a:chOff x="1206500" y="2133600"/>
            <a:chExt cx="10629900" cy="520700"/>
          </a:xfrm>
        </p:grpSpPr>
        <p:cxnSp>
          <p:nvCxnSpPr>
            <p:cNvPr id="16" name="Straight Connector 15">
              <a:extLst>
                <a:ext uri="{FF2B5EF4-FFF2-40B4-BE49-F238E27FC236}">
                  <a16:creationId xmlns:a16="http://schemas.microsoft.com/office/drawing/2014/main" id="{48E31453-F66C-817A-46D5-3D7928D9BCF2}"/>
                </a:ext>
              </a:extLst>
            </p:cNvPr>
            <p:cNvCxnSpPr/>
            <p:nvPr/>
          </p:nvCxnSpPr>
          <p:spPr>
            <a:xfrm>
              <a:off x="1206500" y="2393950"/>
              <a:ext cx="10629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292F9888-0FE0-67BE-95D9-64CB2FD30CCE}"/>
                </a:ext>
              </a:extLst>
            </p:cNvPr>
            <p:cNvSpPr/>
            <p:nvPr/>
          </p:nvSpPr>
          <p:spPr>
            <a:xfrm>
              <a:off x="1587500" y="2133600"/>
              <a:ext cx="2425700" cy="5207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Hydrolase</a:t>
              </a:r>
            </a:p>
          </p:txBody>
        </p:sp>
        <p:sp>
          <p:nvSpPr>
            <p:cNvPr id="6" name="Rounded Rectangle 5">
              <a:extLst>
                <a:ext uri="{FF2B5EF4-FFF2-40B4-BE49-F238E27FC236}">
                  <a16:creationId xmlns:a16="http://schemas.microsoft.com/office/drawing/2014/main" id="{ADA8AE00-5A14-50E2-A454-B64942557DF9}"/>
                </a:ext>
              </a:extLst>
            </p:cNvPr>
            <p:cNvSpPr/>
            <p:nvPr/>
          </p:nvSpPr>
          <p:spPr>
            <a:xfrm>
              <a:off x="4432300" y="2133600"/>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sp>
          <p:nvSpPr>
            <p:cNvPr id="7" name="Rounded Rectangle 6">
              <a:extLst>
                <a:ext uri="{FF2B5EF4-FFF2-40B4-BE49-F238E27FC236}">
                  <a16:creationId xmlns:a16="http://schemas.microsoft.com/office/drawing/2014/main" id="{DFAD90C1-2953-82CD-E2C8-C8643BB4DD6B}"/>
                </a:ext>
              </a:extLst>
            </p:cNvPr>
            <p:cNvSpPr/>
            <p:nvPr/>
          </p:nvSpPr>
          <p:spPr>
            <a:xfrm>
              <a:off x="7277100" y="2133600"/>
              <a:ext cx="4292600" cy="5207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CTD</a:t>
              </a:r>
            </a:p>
          </p:txBody>
        </p:sp>
      </p:grpSp>
      <p:sp>
        <p:nvSpPr>
          <p:cNvPr id="25" name="TextBox 24">
            <a:extLst>
              <a:ext uri="{FF2B5EF4-FFF2-40B4-BE49-F238E27FC236}">
                <a16:creationId xmlns:a16="http://schemas.microsoft.com/office/drawing/2014/main" id="{1D8A9109-FC25-1A20-8935-8F79955F831A}"/>
              </a:ext>
            </a:extLst>
          </p:cNvPr>
          <p:cNvSpPr txBox="1"/>
          <p:nvPr/>
        </p:nvSpPr>
        <p:spPr>
          <a:xfrm>
            <a:off x="180730" y="3244334"/>
            <a:ext cx="710451" cy="369332"/>
          </a:xfrm>
          <a:prstGeom prst="rect">
            <a:avLst/>
          </a:prstGeom>
          <a:noFill/>
        </p:spPr>
        <p:txBody>
          <a:bodyPr wrap="none" rtlCol="0">
            <a:spAutoFit/>
          </a:bodyPr>
          <a:lstStyle/>
          <a:p>
            <a:r>
              <a:rPr lang="en-US" b="1" dirty="0" err="1"/>
              <a:t>RelA</a:t>
            </a:r>
            <a:endParaRPr lang="en-US" b="1" dirty="0"/>
          </a:p>
        </p:txBody>
      </p:sp>
    </p:spTree>
    <p:extLst>
      <p:ext uri="{BB962C8B-B14F-4D97-AF65-F5344CB8AC3E}">
        <p14:creationId xmlns:p14="http://schemas.microsoft.com/office/powerpoint/2010/main" val="1224509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F5C8-582E-D153-541D-BFF62F9A80C2}"/>
              </a:ext>
            </a:extLst>
          </p:cNvPr>
          <p:cNvSpPr>
            <a:spLocks noGrp="1"/>
          </p:cNvSpPr>
          <p:nvPr>
            <p:ph type="title"/>
          </p:nvPr>
        </p:nvSpPr>
        <p:spPr/>
        <p:txBody>
          <a:bodyPr/>
          <a:lstStyle/>
          <a:p>
            <a:r>
              <a:rPr lang="en-US" dirty="0"/>
              <a:t>RelA catalytic cycle</a:t>
            </a:r>
          </a:p>
        </p:txBody>
      </p:sp>
      <p:pic>
        <p:nvPicPr>
          <p:cNvPr id="5" name="Content Placeholder 6">
            <a:extLst>
              <a:ext uri="{FF2B5EF4-FFF2-40B4-BE49-F238E27FC236}">
                <a16:creationId xmlns:a16="http://schemas.microsoft.com/office/drawing/2014/main" id="{93149148-1E99-ED46-A953-FA8B1F43A67B}"/>
              </a:ext>
            </a:extLst>
          </p:cNvPr>
          <p:cNvPicPr>
            <a:picLocks noChangeAspect="1"/>
          </p:cNvPicPr>
          <p:nvPr/>
        </p:nvPicPr>
        <p:blipFill rotWithShape="1">
          <a:blip r:embed="rId2">
            <a:extLst>
              <a:ext uri="{28A0092B-C50C-407E-A947-70E740481C1C}">
                <a14:useLocalDpi xmlns:a14="http://schemas.microsoft.com/office/drawing/2010/main" val="0"/>
              </a:ext>
            </a:extLst>
          </a:blip>
          <a:srcRect t="14594" b="28491"/>
          <a:stretch/>
        </p:blipFill>
        <p:spPr>
          <a:xfrm>
            <a:off x="675588" y="1269498"/>
            <a:ext cx="10840825" cy="4319004"/>
          </a:xfrm>
          <a:prstGeom prst="rect">
            <a:avLst/>
          </a:prstGeom>
        </p:spPr>
      </p:pic>
    </p:spTree>
    <p:extLst>
      <p:ext uri="{BB962C8B-B14F-4D97-AF65-F5344CB8AC3E}">
        <p14:creationId xmlns:p14="http://schemas.microsoft.com/office/powerpoint/2010/main" val="228115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8BA8-5DAB-1673-E6DA-6309052C113B}"/>
              </a:ext>
            </a:extLst>
          </p:cNvPr>
          <p:cNvSpPr>
            <a:spLocks noGrp="1"/>
          </p:cNvSpPr>
          <p:nvPr>
            <p:ph type="title"/>
          </p:nvPr>
        </p:nvSpPr>
        <p:spPr/>
        <p:txBody>
          <a:bodyPr/>
          <a:lstStyle/>
          <a:p>
            <a:r>
              <a:rPr lang="en-US" dirty="0"/>
              <a:t>Hydrolase activity essential in </a:t>
            </a:r>
            <a:r>
              <a:rPr lang="en-US" i="1" dirty="0"/>
              <a:t>B. subtilis</a:t>
            </a:r>
            <a:endParaRPr lang="en-US" dirty="0"/>
          </a:p>
        </p:txBody>
      </p:sp>
      <p:pic>
        <p:nvPicPr>
          <p:cNvPr id="5" name="Content Placeholder 4">
            <a:extLst>
              <a:ext uri="{FF2B5EF4-FFF2-40B4-BE49-F238E27FC236}">
                <a16:creationId xmlns:a16="http://schemas.microsoft.com/office/drawing/2014/main" id="{91EA3E82-598A-F7DF-120E-764920CF8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517" y="144261"/>
            <a:ext cx="9384965" cy="6569477"/>
          </a:xfrm>
        </p:spPr>
      </p:pic>
    </p:spTree>
    <p:extLst>
      <p:ext uri="{BB962C8B-B14F-4D97-AF65-F5344CB8AC3E}">
        <p14:creationId xmlns:p14="http://schemas.microsoft.com/office/powerpoint/2010/main" val="3137524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13B8-38EC-9CD5-1FD1-E0D9B3497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7F530-7398-AD36-D4CC-14A33012480B}"/>
              </a:ext>
            </a:extLst>
          </p:cNvPr>
          <p:cNvSpPr>
            <a:spLocks noGrp="1"/>
          </p:cNvSpPr>
          <p:nvPr>
            <p:ph type="title"/>
          </p:nvPr>
        </p:nvSpPr>
        <p:spPr/>
        <p:txBody>
          <a:bodyPr/>
          <a:lstStyle/>
          <a:p>
            <a:r>
              <a:rPr lang="en-US" dirty="0"/>
              <a:t>(p)ppGpp synthetases and hydrolase in </a:t>
            </a:r>
            <a:r>
              <a:rPr lang="en-US" i="1" dirty="0"/>
              <a:t>B. subtilis</a:t>
            </a:r>
            <a:endParaRPr lang="en-US" dirty="0"/>
          </a:p>
        </p:txBody>
      </p:sp>
      <p:grpSp>
        <p:nvGrpSpPr>
          <p:cNvPr id="17" name="Group 16">
            <a:extLst>
              <a:ext uri="{FF2B5EF4-FFF2-40B4-BE49-F238E27FC236}">
                <a16:creationId xmlns:a16="http://schemas.microsoft.com/office/drawing/2014/main" id="{1F0C922B-EFEB-1311-2129-29E5404ED316}"/>
              </a:ext>
            </a:extLst>
          </p:cNvPr>
          <p:cNvGrpSpPr/>
          <p:nvPr/>
        </p:nvGrpSpPr>
        <p:grpSpPr>
          <a:xfrm>
            <a:off x="1543050" y="2130425"/>
            <a:ext cx="10629900" cy="520700"/>
            <a:chOff x="1206500" y="2133600"/>
            <a:chExt cx="10629900" cy="520700"/>
          </a:xfrm>
        </p:grpSpPr>
        <p:cxnSp>
          <p:nvCxnSpPr>
            <p:cNvPr id="16" name="Straight Connector 15">
              <a:extLst>
                <a:ext uri="{FF2B5EF4-FFF2-40B4-BE49-F238E27FC236}">
                  <a16:creationId xmlns:a16="http://schemas.microsoft.com/office/drawing/2014/main" id="{E4A7597C-C4CD-9C89-9775-090FEC606D07}"/>
                </a:ext>
              </a:extLst>
            </p:cNvPr>
            <p:cNvCxnSpPr/>
            <p:nvPr/>
          </p:nvCxnSpPr>
          <p:spPr>
            <a:xfrm>
              <a:off x="1206500" y="2393950"/>
              <a:ext cx="10629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B48E2A25-51D7-6382-D6DE-11E0B9E69F8A}"/>
                </a:ext>
              </a:extLst>
            </p:cNvPr>
            <p:cNvSpPr/>
            <p:nvPr/>
          </p:nvSpPr>
          <p:spPr>
            <a:xfrm>
              <a:off x="1587500" y="2133600"/>
              <a:ext cx="2425700" cy="5207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Hydrolase</a:t>
              </a:r>
            </a:p>
          </p:txBody>
        </p:sp>
        <p:sp>
          <p:nvSpPr>
            <p:cNvPr id="6" name="Rounded Rectangle 5">
              <a:extLst>
                <a:ext uri="{FF2B5EF4-FFF2-40B4-BE49-F238E27FC236}">
                  <a16:creationId xmlns:a16="http://schemas.microsoft.com/office/drawing/2014/main" id="{74E27FFD-45F7-1F3D-A168-60065CA96116}"/>
                </a:ext>
              </a:extLst>
            </p:cNvPr>
            <p:cNvSpPr/>
            <p:nvPr/>
          </p:nvSpPr>
          <p:spPr>
            <a:xfrm>
              <a:off x="4432300" y="2133600"/>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sp>
          <p:nvSpPr>
            <p:cNvPr id="7" name="Rounded Rectangle 6">
              <a:extLst>
                <a:ext uri="{FF2B5EF4-FFF2-40B4-BE49-F238E27FC236}">
                  <a16:creationId xmlns:a16="http://schemas.microsoft.com/office/drawing/2014/main" id="{D18ECCA5-7022-8CC2-66F6-02BAE141ED25}"/>
                </a:ext>
              </a:extLst>
            </p:cNvPr>
            <p:cNvSpPr/>
            <p:nvPr/>
          </p:nvSpPr>
          <p:spPr>
            <a:xfrm>
              <a:off x="7277100" y="2133600"/>
              <a:ext cx="4292600" cy="5207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CTD</a:t>
              </a:r>
            </a:p>
          </p:txBody>
        </p:sp>
      </p:grpSp>
      <p:grpSp>
        <p:nvGrpSpPr>
          <p:cNvPr id="21" name="Group 20">
            <a:extLst>
              <a:ext uri="{FF2B5EF4-FFF2-40B4-BE49-F238E27FC236}">
                <a16:creationId xmlns:a16="http://schemas.microsoft.com/office/drawing/2014/main" id="{9F6A8047-E31D-36BE-5E3A-469FB924B25B}"/>
              </a:ext>
            </a:extLst>
          </p:cNvPr>
          <p:cNvGrpSpPr/>
          <p:nvPr/>
        </p:nvGrpSpPr>
        <p:grpSpPr>
          <a:xfrm>
            <a:off x="4552950" y="3535362"/>
            <a:ext cx="2857500" cy="520700"/>
            <a:chOff x="4552950" y="3535362"/>
            <a:chExt cx="2857500" cy="520700"/>
          </a:xfrm>
        </p:grpSpPr>
        <p:cxnSp>
          <p:nvCxnSpPr>
            <p:cNvPr id="19" name="Straight Connector 18">
              <a:extLst>
                <a:ext uri="{FF2B5EF4-FFF2-40B4-BE49-F238E27FC236}">
                  <a16:creationId xmlns:a16="http://schemas.microsoft.com/office/drawing/2014/main" id="{2FE3E6E9-50B9-4C77-840E-60FB9673FB4B}"/>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DE9890BD-F045-DDB1-9D09-A9FB8F8C998D}"/>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grpSp>
        <p:nvGrpSpPr>
          <p:cNvPr id="22" name="Group 21">
            <a:extLst>
              <a:ext uri="{FF2B5EF4-FFF2-40B4-BE49-F238E27FC236}">
                <a16:creationId xmlns:a16="http://schemas.microsoft.com/office/drawing/2014/main" id="{7FF1398F-D0B5-B0EB-0C25-26E2F1967F41}"/>
              </a:ext>
            </a:extLst>
          </p:cNvPr>
          <p:cNvGrpSpPr/>
          <p:nvPr/>
        </p:nvGrpSpPr>
        <p:grpSpPr>
          <a:xfrm>
            <a:off x="4552950" y="4940299"/>
            <a:ext cx="2857500" cy="520700"/>
            <a:chOff x="4552950" y="3535362"/>
            <a:chExt cx="2857500" cy="520700"/>
          </a:xfrm>
        </p:grpSpPr>
        <p:cxnSp>
          <p:nvCxnSpPr>
            <p:cNvPr id="23" name="Straight Connector 22">
              <a:extLst>
                <a:ext uri="{FF2B5EF4-FFF2-40B4-BE49-F238E27FC236}">
                  <a16:creationId xmlns:a16="http://schemas.microsoft.com/office/drawing/2014/main" id="{BA5F2668-4CD2-411E-19C2-AAD43861B1F9}"/>
                </a:ext>
              </a:extLst>
            </p:cNvPr>
            <p:cNvCxnSpPr>
              <a:cxnSpLocks/>
            </p:cNvCxnSpPr>
            <p:nvPr/>
          </p:nvCxnSpPr>
          <p:spPr>
            <a:xfrm>
              <a:off x="4552950" y="3795712"/>
              <a:ext cx="2857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602EE21F-F858-E831-7E15-F31EF3F4B091}"/>
                </a:ext>
              </a:extLst>
            </p:cNvPr>
            <p:cNvSpPr/>
            <p:nvPr/>
          </p:nvSpPr>
          <p:spPr>
            <a:xfrm>
              <a:off x="4768850" y="3535362"/>
              <a:ext cx="2425700" cy="520700"/>
            </a:xfrm>
            <a:prstGeom prst="roundRect">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synthetase</a:t>
              </a:r>
            </a:p>
          </p:txBody>
        </p:sp>
      </p:grpSp>
      <p:sp>
        <p:nvSpPr>
          <p:cNvPr id="25" name="TextBox 24">
            <a:extLst>
              <a:ext uri="{FF2B5EF4-FFF2-40B4-BE49-F238E27FC236}">
                <a16:creationId xmlns:a16="http://schemas.microsoft.com/office/drawing/2014/main" id="{B24D98BE-8E02-B7CC-3F16-96A2C4556D9C}"/>
              </a:ext>
            </a:extLst>
          </p:cNvPr>
          <p:cNvSpPr txBox="1"/>
          <p:nvPr/>
        </p:nvSpPr>
        <p:spPr>
          <a:xfrm>
            <a:off x="439147" y="2206109"/>
            <a:ext cx="710451" cy="369332"/>
          </a:xfrm>
          <a:prstGeom prst="rect">
            <a:avLst/>
          </a:prstGeom>
          <a:noFill/>
        </p:spPr>
        <p:txBody>
          <a:bodyPr wrap="none" rtlCol="0">
            <a:spAutoFit/>
          </a:bodyPr>
          <a:lstStyle/>
          <a:p>
            <a:r>
              <a:rPr lang="en-US" b="1" dirty="0" err="1"/>
              <a:t>RelA</a:t>
            </a:r>
            <a:endParaRPr lang="en-US" b="1" dirty="0"/>
          </a:p>
        </p:txBody>
      </p:sp>
      <p:sp>
        <p:nvSpPr>
          <p:cNvPr id="26" name="TextBox 25">
            <a:extLst>
              <a:ext uri="{FF2B5EF4-FFF2-40B4-BE49-F238E27FC236}">
                <a16:creationId xmlns:a16="http://schemas.microsoft.com/office/drawing/2014/main" id="{A4EDF6F3-F494-F445-E9A1-7C41BD764E55}"/>
              </a:ext>
            </a:extLst>
          </p:cNvPr>
          <p:cNvSpPr txBox="1"/>
          <p:nvPr/>
        </p:nvSpPr>
        <p:spPr>
          <a:xfrm>
            <a:off x="439147" y="5015983"/>
            <a:ext cx="761747" cy="369332"/>
          </a:xfrm>
          <a:prstGeom prst="rect">
            <a:avLst/>
          </a:prstGeom>
          <a:noFill/>
        </p:spPr>
        <p:txBody>
          <a:bodyPr wrap="none" rtlCol="0">
            <a:spAutoFit/>
          </a:bodyPr>
          <a:lstStyle/>
          <a:p>
            <a:r>
              <a:rPr lang="en-US" b="1" dirty="0" err="1"/>
              <a:t>SasB</a:t>
            </a:r>
            <a:endParaRPr lang="en-US" b="1" dirty="0"/>
          </a:p>
        </p:txBody>
      </p:sp>
      <p:sp>
        <p:nvSpPr>
          <p:cNvPr id="27" name="TextBox 26">
            <a:extLst>
              <a:ext uri="{FF2B5EF4-FFF2-40B4-BE49-F238E27FC236}">
                <a16:creationId xmlns:a16="http://schemas.microsoft.com/office/drawing/2014/main" id="{8B3C4E0D-9AEC-8126-0D84-06C1FB3B27FA}"/>
              </a:ext>
            </a:extLst>
          </p:cNvPr>
          <p:cNvSpPr txBox="1"/>
          <p:nvPr/>
        </p:nvSpPr>
        <p:spPr>
          <a:xfrm>
            <a:off x="387851" y="3611046"/>
            <a:ext cx="761747" cy="369332"/>
          </a:xfrm>
          <a:prstGeom prst="rect">
            <a:avLst/>
          </a:prstGeom>
          <a:noFill/>
        </p:spPr>
        <p:txBody>
          <a:bodyPr wrap="none" rtlCol="0">
            <a:spAutoFit/>
          </a:bodyPr>
          <a:lstStyle/>
          <a:p>
            <a:r>
              <a:rPr lang="en-US" b="1" dirty="0" err="1"/>
              <a:t>SasA</a:t>
            </a:r>
            <a:endParaRPr lang="en-US" b="1" dirty="0"/>
          </a:p>
        </p:txBody>
      </p:sp>
      <p:sp>
        <p:nvSpPr>
          <p:cNvPr id="28" name="Multiply 27">
            <a:extLst>
              <a:ext uri="{FF2B5EF4-FFF2-40B4-BE49-F238E27FC236}">
                <a16:creationId xmlns:a16="http://schemas.microsoft.com/office/drawing/2014/main" id="{58154178-1ACA-78F7-3373-EBDAE197D171}"/>
              </a:ext>
            </a:extLst>
          </p:cNvPr>
          <p:cNvSpPr/>
          <p:nvPr/>
        </p:nvSpPr>
        <p:spPr>
          <a:xfrm>
            <a:off x="424304" y="2024856"/>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Multiply 28">
            <a:extLst>
              <a:ext uri="{FF2B5EF4-FFF2-40B4-BE49-F238E27FC236}">
                <a16:creationId xmlns:a16="http://schemas.microsoft.com/office/drawing/2014/main" id="{B7FC3AC9-CB3C-7395-1364-B4D1B3DBD595}"/>
              </a:ext>
            </a:extLst>
          </p:cNvPr>
          <p:cNvSpPr/>
          <p:nvPr/>
        </p:nvSpPr>
        <p:spPr>
          <a:xfrm>
            <a:off x="424304" y="3429793"/>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Multiply 29">
            <a:extLst>
              <a:ext uri="{FF2B5EF4-FFF2-40B4-BE49-F238E27FC236}">
                <a16:creationId xmlns:a16="http://schemas.microsoft.com/office/drawing/2014/main" id="{9C1EFC77-304D-14AF-2DFE-671F603B90EB}"/>
              </a:ext>
            </a:extLst>
          </p:cNvPr>
          <p:cNvSpPr/>
          <p:nvPr/>
        </p:nvSpPr>
        <p:spPr>
          <a:xfrm>
            <a:off x="424304" y="4834730"/>
            <a:ext cx="731520" cy="731838"/>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E5C2EB9C-DC98-6938-3058-91919342D046}"/>
              </a:ext>
            </a:extLst>
          </p:cNvPr>
          <p:cNvSpPr txBox="1"/>
          <p:nvPr/>
        </p:nvSpPr>
        <p:spPr>
          <a:xfrm>
            <a:off x="4679901" y="6008834"/>
            <a:ext cx="2603598" cy="461665"/>
          </a:xfrm>
          <a:prstGeom prst="rect">
            <a:avLst/>
          </a:prstGeom>
          <a:solidFill>
            <a:srgbClr val="FF0000"/>
          </a:solidFill>
        </p:spPr>
        <p:txBody>
          <a:bodyPr wrap="none" rtlCol="0">
            <a:spAutoFit/>
          </a:bodyPr>
          <a:lstStyle/>
          <a:p>
            <a:pPr algn="ctr"/>
            <a:r>
              <a:rPr lang="en-US" sz="2400" b="1" dirty="0">
                <a:solidFill>
                  <a:schemeClr val="bg1"/>
                </a:solidFill>
              </a:rPr>
              <a:t>(p)ppGpp</a:t>
            </a:r>
            <a:r>
              <a:rPr lang="en-US" sz="2400" b="1" baseline="30000" dirty="0">
                <a:solidFill>
                  <a:schemeClr val="bg1"/>
                </a:solidFill>
              </a:rPr>
              <a:t>0</a:t>
            </a:r>
            <a:r>
              <a:rPr lang="en-US" sz="2400" b="1" dirty="0">
                <a:solidFill>
                  <a:schemeClr val="bg1"/>
                </a:solidFill>
              </a:rPr>
              <a:t> strain</a:t>
            </a:r>
          </a:p>
        </p:txBody>
      </p:sp>
    </p:spTree>
    <p:extLst>
      <p:ext uri="{BB962C8B-B14F-4D97-AF65-F5344CB8AC3E}">
        <p14:creationId xmlns:p14="http://schemas.microsoft.com/office/powerpoint/2010/main" val="220710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D653-BCB9-0455-54D4-50D57FE610B8}"/>
              </a:ext>
            </a:extLst>
          </p:cNvPr>
          <p:cNvSpPr>
            <a:spLocks noGrp="1"/>
          </p:cNvSpPr>
          <p:nvPr>
            <p:ph type="title"/>
          </p:nvPr>
        </p:nvSpPr>
        <p:spPr/>
        <p:txBody>
          <a:bodyPr/>
          <a:lstStyle/>
          <a:p>
            <a:r>
              <a:rPr lang="en-US" dirty="0"/>
              <a:t>Inducible </a:t>
            </a:r>
            <a:r>
              <a:rPr lang="en-US" i="1" dirty="0" err="1"/>
              <a:t>relA</a:t>
            </a:r>
            <a:r>
              <a:rPr lang="en-US" dirty="0"/>
              <a:t> system at ectopic locus </a:t>
            </a:r>
          </a:p>
        </p:txBody>
      </p:sp>
      <p:grpSp>
        <p:nvGrpSpPr>
          <p:cNvPr id="4" name="Group 3">
            <a:extLst>
              <a:ext uri="{FF2B5EF4-FFF2-40B4-BE49-F238E27FC236}">
                <a16:creationId xmlns:a16="http://schemas.microsoft.com/office/drawing/2014/main" id="{090B8444-1B91-FE13-3224-BD4E1D004FD7}"/>
              </a:ext>
            </a:extLst>
          </p:cNvPr>
          <p:cNvGrpSpPr/>
          <p:nvPr/>
        </p:nvGrpSpPr>
        <p:grpSpPr>
          <a:xfrm>
            <a:off x="3440181" y="2116747"/>
            <a:ext cx="5311638" cy="1539330"/>
            <a:chOff x="2827492" y="4469626"/>
            <a:chExt cx="6537016" cy="1083970"/>
          </a:xfrm>
        </p:grpSpPr>
        <p:sp>
          <p:nvSpPr>
            <p:cNvPr id="5" name="Text Box 1">
              <a:extLst>
                <a:ext uri="{FF2B5EF4-FFF2-40B4-BE49-F238E27FC236}">
                  <a16:creationId xmlns:a16="http://schemas.microsoft.com/office/drawing/2014/main" id="{44D64F06-FA28-DB85-32F7-9A74C6409838}"/>
                </a:ext>
              </a:extLst>
            </p:cNvPr>
            <p:cNvSpPr txBox="1">
              <a:spLocks/>
            </p:cNvSpPr>
            <p:nvPr/>
          </p:nvSpPr>
          <p:spPr bwMode="auto">
            <a:xfrm>
              <a:off x="3018260" y="4469626"/>
              <a:ext cx="727968" cy="332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liaI</a:t>
              </a:r>
              <a:endParaRPr lang="en-US" altLang="en-US" sz="2400" b="1" dirty="0">
                <a:solidFill>
                  <a:srgbClr val="000000"/>
                </a:solidFill>
              </a:endParaRPr>
            </a:p>
          </p:txBody>
        </p:sp>
        <p:sp>
          <p:nvSpPr>
            <p:cNvPr id="6" name="Line 4">
              <a:extLst>
                <a:ext uri="{FF2B5EF4-FFF2-40B4-BE49-F238E27FC236}">
                  <a16:creationId xmlns:a16="http://schemas.microsoft.com/office/drawing/2014/main" id="{BFBE04D5-4D81-DBD6-D669-27A83D8F3377}"/>
                </a:ext>
              </a:extLst>
            </p:cNvPr>
            <p:cNvSpPr>
              <a:spLocks noChangeShapeType="1"/>
            </p:cNvSpPr>
            <p:nvPr/>
          </p:nvSpPr>
          <p:spPr bwMode="auto">
            <a:xfrm>
              <a:off x="2827492" y="5553596"/>
              <a:ext cx="6537016"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7" name="Line 5">
              <a:extLst>
                <a:ext uri="{FF2B5EF4-FFF2-40B4-BE49-F238E27FC236}">
                  <a16:creationId xmlns:a16="http://schemas.microsoft.com/office/drawing/2014/main" id="{A89C0D4E-FFAA-E966-DFBC-4FC3A2173024}"/>
                </a:ext>
              </a:extLst>
            </p:cNvPr>
            <p:cNvSpPr>
              <a:spLocks noChangeShapeType="1"/>
            </p:cNvSpPr>
            <p:nvPr/>
          </p:nvSpPr>
          <p:spPr bwMode="auto">
            <a:xfrm flipV="1">
              <a:off x="3579970" y="4919819"/>
              <a:ext cx="0" cy="618939"/>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8" name="Line 6">
              <a:extLst>
                <a:ext uri="{FF2B5EF4-FFF2-40B4-BE49-F238E27FC236}">
                  <a16:creationId xmlns:a16="http://schemas.microsoft.com/office/drawing/2014/main" id="{43E2D245-70F3-087C-7E29-AD7C10729FA3}"/>
                </a:ext>
              </a:extLst>
            </p:cNvPr>
            <p:cNvSpPr>
              <a:spLocks noChangeShapeType="1"/>
            </p:cNvSpPr>
            <p:nvPr/>
          </p:nvSpPr>
          <p:spPr bwMode="auto">
            <a:xfrm flipH="1">
              <a:off x="3582089" y="4941015"/>
              <a:ext cx="438769"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9" name="Rectangle 2">
              <a:extLst>
                <a:ext uri="{FF2B5EF4-FFF2-40B4-BE49-F238E27FC236}">
                  <a16:creationId xmlns:a16="http://schemas.microsoft.com/office/drawing/2014/main" id="{175E5A55-9B51-56CE-1FD5-9D4B689CA655}"/>
                </a:ext>
              </a:extLst>
            </p:cNvPr>
            <p:cNvSpPr>
              <a:spLocks/>
            </p:cNvSpPr>
            <p:nvPr/>
          </p:nvSpPr>
          <p:spPr bwMode="auto">
            <a:xfrm>
              <a:off x="4804538" y="4912093"/>
              <a:ext cx="2833443" cy="618939"/>
            </a:xfrm>
            <a:prstGeom prst="rect">
              <a:avLst/>
            </a:prstGeom>
            <a:solidFill>
              <a:srgbClr val="66B2FF"/>
            </a:solidFill>
            <a:ln>
              <a:noFill/>
            </a:ln>
            <a:effec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10" name="Text Box 3">
              <a:extLst>
                <a:ext uri="{FF2B5EF4-FFF2-40B4-BE49-F238E27FC236}">
                  <a16:creationId xmlns:a16="http://schemas.microsoft.com/office/drawing/2014/main" id="{E00BC51C-9047-DF56-8ECC-2EC05708FFF9}"/>
                </a:ext>
              </a:extLst>
            </p:cNvPr>
            <p:cNvSpPr txBox="1">
              <a:spLocks/>
            </p:cNvSpPr>
            <p:nvPr/>
          </p:nvSpPr>
          <p:spPr bwMode="auto">
            <a:xfrm>
              <a:off x="5878570" y="5055404"/>
              <a:ext cx="843495" cy="332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i="1" dirty="0" err="1">
                  <a:solidFill>
                    <a:srgbClr val="000000"/>
                  </a:solidFill>
                </a:rPr>
                <a:t>relA</a:t>
              </a:r>
              <a:endParaRPr lang="en-US" altLang="en-US" sz="2400" b="1" i="1" dirty="0">
                <a:solidFill>
                  <a:srgbClr val="000000"/>
                </a:solidFill>
              </a:endParaRPr>
            </a:p>
          </p:txBody>
        </p:sp>
      </p:grpSp>
      <p:grpSp>
        <p:nvGrpSpPr>
          <p:cNvPr id="11" name="Group 10">
            <a:extLst>
              <a:ext uri="{FF2B5EF4-FFF2-40B4-BE49-F238E27FC236}">
                <a16:creationId xmlns:a16="http://schemas.microsoft.com/office/drawing/2014/main" id="{7785D92C-D81B-81C0-344F-0C0FC4542B3C}"/>
              </a:ext>
            </a:extLst>
          </p:cNvPr>
          <p:cNvGrpSpPr/>
          <p:nvPr/>
        </p:nvGrpSpPr>
        <p:grpSpPr>
          <a:xfrm>
            <a:off x="3440181" y="4535277"/>
            <a:ext cx="5311637" cy="1604229"/>
            <a:chOff x="2827492" y="4477509"/>
            <a:chExt cx="6537016" cy="1076087"/>
          </a:xfrm>
        </p:grpSpPr>
        <p:sp>
          <p:nvSpPr>
            <p:cNvPr id="12" name="Text Box 1">
              <a:extLst>
                <a:ext uri="{FF2B5EF4-FFF2-40B4-BE49-F238E27FC236}">
                  <a16:creationId xmlns:a16="http://schemas.microsoft.com/office/drawing/2014/main" id="{F500AB11-6796-FC1E-97B6-3CD076C0F904}"/>
                </a:ext>
              </a:extLst>
            </p:cNvPr>
            <p:cNvSpPr txBox="1">
              <a:spLocks/>
            </p:cNvSpPr>
            <p:nvPr/>
          </p:nvSpPr>
          <p:spPr bwMode="auto">
            <a:xfrm>
              <a:off x="3018264" y="4477509"/>
              <a:ext cx="727968" cy="3165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liaI</a:t>
              </a:r>
              <a:endParaRPr lang="en-US" altLang="en-US" sz="2400" b="1" dirty="0">
                <a:solidFill>
                  <a:srgbClr val="000000"/>
                </a:solidFill>
              </a:endParaRPr>
            </a:p>
          </p:txBody>
        </p:sp>
        <p:sp>
          <p:nvSpPr>
            <p:cNvPr id="13" name="Line 4">
              <a:extLst>
                <a:ext uri="{FF2B5EF4-FFF2-40B4-BE49-F238E27FC236}">
                  <a16:creationId xmlns:a16="http://schemas.microsoft.com/office/drawing/2014/main" id="{587BA094-D5B3-97D1-73CA-88436D6885D1}"/>
                </a:ext>
              </a:extLst>
            </p:cNvPr>
            <p:cNvSpPr>
              <a:spLocks noChangeShapeType="1"/>
            </p:cNvSpPr>
            <p:nvPr/>
          </p:nvSpPr>
          <p:spPr bwMode="auto">
            <a:xfrm>
              <a:off x="2827492" y="5553596"/>
              <a:ext cx="6537016"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14" name="Line 5">
              <a:extLst>
                <a:ext uri="{FF2B5EF4-FFF2-40B4-BE49-F238E27FC236}">
                  <a16:creationId xmlns:a16="http://schemas.microsoft.com/office/drawing/2014/main" id="{6778154B-7306-8C38-2E9D-22216196248D}"/>
                </a:ext>
              </a:extLst>
            </p:cNvPr>
            <p:cNvSpPr>
              <a:spLocks noChangeShapeType="1"/>
            </p:cNvSpPr>
            <p:nvPr/>
          </p:nvSpPr>
          <p:spPr bwMode="auto">
            <a:xfrm flipV="1">
              <a:off x="3579970" y="4919819"/>
              <a:ext cx="0" cy="618939"/>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15" name="Line 6">
              <a:extLst>
                <a:ext uri="{FF2B5EF4-FFF2-40B4-BE49-F238E27FC236}">
                  <a16:creationId xmlns:a16="http://schemas.microsoft.com/office/drawing/2014/main" id="{D165BCBB-064A-1BD9-DE19-96C0AC763730}"/>
                </a:ext>
              </a:extLst>
            </p:cNvPr>
            <p:cNvSpPr>
              <a:spLocks noChangeShapeType="1"/>
            </p:cNvSpPr>
            <p:nvPr/>
          </p:nvSpPr>
          <p:spPr bwMode="auto">
            <a:xfrm flipH="1">
              <a:off x="3582089" y="4941015"/>
              <a:ext cx="438769"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16" name="Rectangle 2">
              <a:extLst>
                <a:ext uri="{FF2B5EF4-FFF2-40B4-BE49-F238E27FC236}">
                  <a16:creationId xmlns:a16="http://schemas.microsoft.com/office/drawing/2014/main" id="{90BA8A87-228D-D157-B07C-0BEE6471E109}"/>
                </a:ext>
              </a:extLst>
            </p:cNvPr>
            <p:cNvSpPr>
              <a:spLocks/>
            </p:cNvSpPr>
            <p:nvPr/>
          </p:nvSpPr>
          <p:spPr bwMode="auto">
            <a:xfrm>
              <a:off x="4804538" y="4912093"/>
              <a:ext cx="2833443" cy="618939"/>
            </a:xfrm>
            <a:prstGeom prst="rect">
              <a:avLst/>
            </a:prstGeom>
            <a:solidFill>
              <a:srgbClr val="66B2FF"/>
            </a:solidFill>
            <a:ln>
              <a:noFill/>
            </a:ln>
            <a:effec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400">
                <a:solidFill>
                  <a:srgbClr val="FFFFFF"/>
                </a:solidFill>
                <a:latin typeface="Helvetica Neue Medium" charset="0"/>
                <a:ea typeface="Helvetica Neue Medium" charset="0"/>
                <a:cs typeface="Helvetica Neue Medium" charset="0"/>
                <a:sym typeface="Helvetica Neue Medium" charset="0"/>
              </a:endParaRPr>
            </a:p>
          </p:txBody>
        </p:sp>
        <p:sp>
          <p:nvSpPr>
            <p:cNvPr id="17" name="Text Box 3">
              <a:extLst>
                <a:ext uri="{FF2B5EF4-FFF2-40B4-BE49-F238E27FC236}">
                  <a16:creationId xmlns:a16="http://schemas.microsoft.com/office/drawing/2014/main" id="{F97F6035-DDC5-835F-76B3-8475DE05BE7E}"/>
                </a:ext>
              </a:extLst>
            </p:cNvPr>
            <p:cNvSpPr txBox="1">
              <a:spLocks/>
            </p:cNvSpPr>
            <p:nvPr/>
          </p:nvSpPr>
          <p:spPr bwMode="auto">
            <a:xfrm>
              <a:off x="5349089" y="5071014"/>
              <a:ext cx="1910786" cy="3165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a:r>
                <a:rPr lang="en-US" altLang="en-US" sz="2400" b="1" i="1" dirty="0" err="1">
                  <a:solidFill>
                    <a:srgbClr val="000000"/>
                  </a:solidFill>
                </a:rPr>
                <a:t>relA</a:t>
              </a:r>
              <a:r>
                <a:rPr lang="en-US" altLang="en-US" sz="2400" b="1" i="1" dirty="0">
                  <a:solidFill>
                    <a:srgbClr val="000000"/>
                  </a:solidFill>
                </a:rPr>
                <a:t> D78A</a:t>
              </a:r>
            </a:p>
          </p:txBody>
        </p:sp>
      </p:grpSp>
      <p:sp>
        <p:nvSpPr>
          <p:cNvPr id="18" name="TextBox 17">
            <a:extLst>
              <a:ext uri="{FF2B5EF4-FFF2-40B4-BE49-F238E27FC236}">
                <a16:creationId xmlns:a16="http://schemas.microsoft.com/office/drawing/2014/main" id="{8FBA5F80-3B60-76EE-A6AA-0D1A5063B985}"/>
              </a:ext>
            </a:extLst>
          </p:cNvPr>
          <p:cNvSpPr txBox="1"/>
          <p:nvPr/>
        </p:nvSpPr>
        <p:spPr>
          <a:xfrm>
            <a:off x="3871673" y="1165040"/>
            <a:ext cx="4448654" cy="461665"/>
          </a:xfrm>
          <a:prstGeom prst="rect">
            <a:avLst/>
          </a:prstGeom>
          <a:solidFill>
            <a:srgbClr val="FF0000"/>
          </a:solidFill>
        </p:spPr>
        <p:txBody>
          <a:bodyPr wrap="none" rtlCol="0">
            <a:spAutoFit/>
          </a:bodyPr>
          <a:lstStyle/>
          <a:p>
            <a:pPr algn="ctr"/>
            <a:r>
              <a:rPr lang="en-US" sz="2400" b="1" dirty="0">
                <a:solidFill>
                  <a:schemeClr val="bg1"/>
                </a:solidFill>
              </a:rPr>
              <a:t>(p)ppGpp</a:t>
            </a:r>
            <a:r>
              <a:rPr lang="en-US" sz="2400" b="1" baseline="30000" dirty="0">
                <a:solidFill>
                  <a:schemeClr val="bg1"/>
                </a:solidFill>
              </a:rPr>
              <a:t>0</a:t>
            </a:r>
            <a:r>
              <a:rPr lang="en-US" sz="2400" b="1" dirty="0">
                <a:solidFill>
                  <a:schemeClr val="bg1"/>
                </a:solidFill>
              </a:rPr>
              <a:t> strain background</a:t>
            </a:r>
          </a:p>
        </p:txBody>
      </p:sp>
      <p:sp>
        <p:nvSpPr>
          <p:cNvPr id="19" name="TextBox 18">
            <a:extLst>
              <a:ext uri="{FF2B5EF4-FFF2-40B4-BE49-F238E27FC236}">
                <a16:creationId xmlns:a16="http://schemas.microsoft.com/office/drawing/2014/main" id="{C21FCB61-442C-8D3D-6F7B-5D5E79C6424F}"/>
              </a:ext>
            </a:extLst>
          </p:cNvPr>
          <p:cNvSpPr txBox="1"/>
          <p:nvPr/>
        </p:nvSpPr>
        <p:spPr>
          <a:xfrm>
            <a:off x="1826411" y="3000885"/>
            <a:ext cx="543739" cy="369332"/>
          </a:xfrm>
          <a:prstGeom prst="rect">
            <a:avLst/>
          </a:prstGeom>
          <a:noFill/>
        </p:spPr>
        <p:txBody>
          <a:bodyPr wrap="none" rtlCol="0">
            <a:spAutoFit/>
          </a:bodyPr>
          <a:lstStyle/>
          <a:p>
            <a:pPr algn="ctr"/>
            <a:r>
              <a:rPr lang="en-US" b="1" dirty="0"/>
              <a:t>WT</a:t>
            </a:r>
          </a:p>
        </p:txBody>
      </p:sp>
      <p:sp>
        <p:nvSpPr>
          <p:cNvPr id="20" name="TextBox 19">
            <a:extLst>
              <a:ext uri="{FF2B5EF4-FFF2-40B4-BE49-F238E27FC236}">
                <a16:creationId xmlns:a16="http://schemas.microsoft.com/office/drawing/2014/main" id="{06790C40-5ACF-E3E0-CB84-244DB1E6A56F}"/>
              </a:ext>
            </a:extLst>
          </p:cNvPr>
          <p:cNvSpPr txBox="1"/>
          <p:nvPr/>
        </p:nvSpPr>
        <p:spPr>
          <a:xfrm>
            <a:off x="1698171" y="5471362"/>
            <a:ext cx="800219" cy="369332"/>
          </a:xfrm>
          <a:prstGeom prst="rect">
            <a:avLst/>
          </a:prstGeom>
          <a:noFill/>
        </p:spPr>
        <p:txBody>
          <a:bodyPr wrap="none" rtlCol="0">
            <a:spAutoFit/>
          </a:bodyPr>
          <a:lstStyle/>
          <a:p>
            <a:pPr algn="ctr"/>
            <a:r>
              <a:rPr lang="en-US" b="1" dirty="0" err="1"/>
              <a:t>HD</a:t>
            </a:r>
            <a:r>
              <a:rPr lang="en-US" b="1" baseline="30000" dirty="0" err="1"/>
              <a:t>mut</a:t>
            </a:r>
            <a:endParaRPr lang="en-US" b="1" baseline="30000" dirty="0"/>
          </a:p>
        </p:txBody>
      </p:sp>
    </p:spTree>
    <p:extLst>
      <p:ext uri="{BB962C8B-B14F-4D97-AF65-F5344CB8AC3E}">
        <p14:creationId xmlns:p14="http://schemas.microsoft.com/office/powerpoint/2010/main" val="24886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8F35-D46C-EEBB-0E3C-2CD1212573AC}"/>
              </a:ext>
            </a:extLst>
          </p:cNvPr>
          <p:cNvSpPr>
            <a:spLocks noGrp="1"/>
          </p:cNvSpPr>
          <p:nvPr>
            <p:ph type="title"/>
          </p:nvPr>
        </p:nvSpPr>
        <p:spPr/>
        <p:txBody>
          <a:bodyPr/>
          <a:lstStyle/>
          <a:p>
            <a:r>
              <a:rPr lang="en-US" dirty="0"/>
              <a:t>Evaluating the contributions of hydrolases to (p)ppGpp metabolism</a:t>
            </a:r>
          </a:p>
        </p:txBody>
      </p:sp>
      <p:grpSp>
        <p:nvGrpSpPr>
          <p:cNvPr id="4" name="Group 3">
            <a:extLst>
              <a:ext uri="{FF2B5EF4-FFF2-40B4-BE49-F238E27FC236}">
                <a16:creationId xmlns:a16="http://schemas.microsoft.com/office/drawing/2014/main" id="{B14E59FB-7876-EF26-1519-5F8510033D97}"/>
              </a:ext>
            </a:extLst>
          </p:cNvPr>
          <p:cNvGrpSpPr/>
          <p:nvPr/>
        </p:nvGrpSpPr>
        <p:grpSpPr>
          <a:xfrm>
            <a:off x="299581" y="1200948"/>
            <a:ext cx="3101115" cy="935357"/>
            <a:chOff x="2827492" y="4425428"/>
            <a:chExt cx="6537016" cy="1128168"/>
          </a:xfrm>
        </p:grpSpPr>
        <p:sp>
          <p:nvSpPr>
            <p:cNvPr id="5" name="Text Box 1">
              <a:extLst>
                <a:ext uri="{FF2B5EF4-FFF2-40B4-BE49-F238E27FC236}">
                  <a16:creationId xmlns:a16="http://schemas.microsoft.com/office/drawing/2014/main" id="{DEFAC060-FFEA-9FCF-8BAB-34105CC13F54}"/>
                </a:ext>
              </a:extLst>
            </p:cNvPr>
            <p:cNvSpPr txBox="1">
              <a:spLocks/>
            </p:cNvSpPr>
            <p:nvPr/>
          </p:nvSpPr>
          <p:spPr bwMode="auto">
            <a:xfrm>
              <a:off x="3018260" y="4425428"/>
              <a:ext cx="902210" cy="420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dirty="0" err="1">
                  <a:solidFill>
                    <a:srgbClr val="000000"/>
                  </a:solidFill>
                </a:rPr>
                <a:t>P</a:t>
              </a:r>
              <a:r>
                <a:rPr lang="en-US" altLang="en-US" b="1" baseline="-6000" dirty="0" err="1">
                  <a:solidFill>
                    <a:srgbClr val="000000"/>
                  </a:solidFill>
                </a:rPr>
                <a:t>liaI</a:t>
              </a:r>
              <a:endParaRPr lang="en-US" altLang="en-US" b="1" dirty="0">
                <a:solidFill>
                  <a:srgbClr val="000000"/>
                </a:solidFill>
              </a:endParaRPr>
            </a:p>
          </p:txBody>
        </p:sp>
        <p:sp>
          <p:nvSpPr>
            <p:cNvPr id="6" name="Line 4">
              <a:extLst>
                <a:ext uri="{FF2B5EF4-FFF2-40B4-BE49-F238E27FC236}">
                  <a16:creationId xmlns:a16="http://schemas.microsoft.com/office/drawing/2014/main" id="{B05C2739-382F-4690-1D69-2A2B119816F4}"/>
                </a:ext>
              </a:extLst>
            </p:cNvPr>
            <p:cNvSpPr>
              <a:spLocks noChangeShapeType="1"/>
            </p:cNvSpPr>
            <p:nvPr/>
          </p:nvSpPr>
          <p:spPr bwMode="auto">
            <a:xfrm>
              <a:off x="2827492" y="5553596"/>
              <a:ext cx="6537016"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7" name="Line 5">
              <a:extLst>
                <a:ext uri="{FF2B5EF4-FFF2-40B4-BE49-F238E27FC236}">
                  <a16:creationId xmlns:a16="http://schemas.microsoft.com/office/drawing/2014/main" id="{F668C1C5-EC75-BB29-3E3A-0540CFBA1561}"/>
                </a:ext>
              </a:extLst>
            </p:cNvPr>
            <p:cNvSpPr>
              <a:spLocks noChangeShapeType="1"/>
            </p:cNvSpPr>
            <p:nvPr/>
          </p:nvSpPr>
          <p:spPr bwMode="auto">
            <a:xfrm flipV="1">
              <a:off x="3579970" y="4919819"/>
              <a:ext cx="0" cy="618939"/>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8" name="Line 6">
              <a:extLst>
                <a:ext uri="{FF2B5EF4-FFF2-40B4-BE49-F238E27FC236}">
                  <a16:creationId xmlns:a16="http://schemas.microsoft.com/office/drawing/2014/main" id="{10300755-97E9-D54F-7D49-B03AFC5E49F0}"/>
                </a:ext>
              </a:extLst>
            </p:cNvPr>
            <p:cNvSpPr>
              <a:spLocks noChangeShapeType="1"/>
            </p:cNvSpPr>
            <p:nvPr/>
          </p:nvSpPr>
          <p:spPr bwMode="auto">
            <a:xfrm flipH="1">
              <a:off x="3582089" y="4941015"/>
              <a:ext cx="438769"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9" name="Rectangle 2">
              <a:extLst>
                <a:ext uri="{FF2B5EF4-FFF2-40B4-BE49-F238E27FC236}">
                  <a16:creationId xmlns:a16="http://schemas.microsoft.com/office/drawing/2014/main" id="{E4C9C695-CD01-5E6E-8B4E-5E3D2DB1A0E1}"/>
                </a:ext>
              </a:extLst>
            </p:cNvPr>
            <p:cNvSpPr>
              <a:spLocks/>
            </p:cNvSpPr>
            <p:nvPr/>
          </p:nvSpPr>
          <p:spPr bwMode="auto">
            <a:xfrm>
              <a:off x="4804538" y="4912093"/>
              <a:ext cx="2833443" cy="618939"/>
            </a:xfrm>
            <a:prstGeom prst="rect">
              <a:avLst/>
            </a:prstGeom>
            <a:solidFill>
              <a:srgbClr val="66B2FF"/>
            </a:solidFill>
            <a:ln>
              <a:noFill/>
            </a:ln>
            <a:effec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0" name="Text Box 3">
              <a:extLst>
                <a:ext uri="{FF2B5EF4-FFF2-40B4-BE49-F238E27FC236}">
                  <a16:creationId xmlns:a16="http://schemas.microsoft.com/office/drawing/2014/main" id="{76BE7886-AA0A-1C48-F543-3635C9B63174}"/>
                </a:ext>
              </a:extLst>
            </p:cNvPr>
            <p:cNvSpPr txBox="1">
              <a:spLocks/>
            </p:cNvSpPr>
            <p:nvPr/>
          </p:nvSpPr>
          <p:spPr bwMode="auto">
            <a:xfrm>
              <a:off x="5878570" y="5011206"/>
              <a:ext cx="1032911" cy="420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i="1" dirty="0" err="1">
                  <a:solidFill>
                    <a:srgbClr val="000000"/>
                  </a:solidFill>
                </a:rPr>
                <a:t>relA</a:t>
              </a:r>
              <a:endParaRPr lang="en-US" altLang="en-US" b="1" i="1" dirty="0">
                <a:solidFill>
                  <a:srgbClr val="000000"/>
                </a:solidFill>
              </a:endParaRPr>
            </a:p>
          </p:txBody>
        </p:sp>
      </p:grpSp>
      <p:grpSp>
        <p:nvGrpSpPr>
          <p:cNvPr id="11" name="Group 10">
            <a:extLst>
              <a:ext uri="{FF2B5EF4-FFF2-40B4-BE49-F238E27FC236}">
                <a16:creationId xmlns:a16="http://schemas.microsoft.com/office/drawing/2014/main" id="{B162C485-824F-54B9-A4F9-878E2DEB23BF}"/>
              </a:ext>
            </a:extLst>
          </p:cNvPr>
          <p:cNvGrpSpPr/>
          <p:nvPr/>
        </p:nvGrpSpPr>
        <p:grpSpPr>
          <a:xfrm>
            <a:off x="326326" y="2422327"/>
            <a:ext cx="3098708" cy="972628"/>
            <a:chOff x="2827492" y="4435252"/>
            <a:chExt cx="6537016" cy="1118344"/>
          </a:xfrm>
        </p:grpSpPr>
        <p:sp>
          <p:nvSpPr>
            <p:cNvPr id="12" name="Text Box 1">
              <a:extLst>
                <a:ext uri="{FF2B5EF4-FFF2-40B4-BE49-F238E27FC236}">
                  <a16:creationId xmlns:a16="http://schemas.microsoft.com/office/drawing/2014/main" id="{ACD5665F-80D0-07CD-AF52-A79903D8CD6E}"/>
                </a:ext>
              </a:extLst>
            </p:cNvPr>
            <p:cNvSpPr txBox="1">
              <a:spLocks/>
            </p:cNvSpPr>
            <p:nvPr/>
          </p:nvSpPr>
          <p:spPr bwMode="auto">
            <a:xfrm>
              <a:off x="3018263" y="4435252"/>
              <a:ext cx="902910" cy="40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dirty="0" err="1">
                  <a:solidFill>
                    <a:srgbClr val="000000"/>
                  </a:solidFill>
                </a:rPr>
                <a:t>P</a:t>
              </a:r>
              <a:r>
                <a:rPr lang="en-US" altLang="en-US" b="1" baseline="-6000" dirty="0" err="1">
                  <a:solidFill>
                    <a:srgbClr val="000000"/>
                  </a:solidFill>
                </a:rPr>
                <a:t>liaI</a:t>
              </a:r>
              <a:endParaRPr lang="en-US" altLang="en-US" b="1" dirty="0">
                <a:solidFill>
                  <a:srgbClr val="000000"/>
                </a:solidFill>
              </a:endParaRPr>
            </a:p>
          </p:txBody>
        </p:sp>
        <p:sp>
          <p:nvSpPr>
            <p:cNvPr id="13" name="Line 4">
              <a:extLst>
                <a:ext uri="{FF2B5EF4-FFF2-40B4-BE49-F238E27FC236}">
                  <a16:creationId xmlns:a16="http://schemas.microsoft.com/office/drawing/2014/main" id="{4A4C3F84-31B8-2211-1F75-A71B5FD6A336}"/>
                </a:ext>
              </a:extLst>
            </p:cNvPr>
            <p:cNvSpPr>
              <a:spLocks noChangeShapeType="1"/>
            </p:cNvSpPr>
            <p:nvPr/>
          </p:nvSpPr>
          <p:spPr bwMode="auto">
            <a:xfrm>
              <a:off x="2827492" y="5553596"/>
              <a:ext cx="6537016"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4" name="Line 5">
              <a:extLst>
                <a:ext uri="{FF2B5EF4-FFF2-40B4-BE49-F238E27FC236}">
                  <a16:creationId xmlns:a16="http://schemas.microsoft.com/office/drawing/2014/main" id="{EC7EE0C9-5E12-9664-0CE7-CEB06FC125EB}"/>
                </a:ext>
              </a:extLst>
            </p:cNvPr>
            <p:cNvSpPr>
              <a:spLocks noChangeShapeType="1"/>
            </p:cNvSpPr>
            <p:nvPr/>
          </p:nvSpPr>
          <p:spPr bwMode="auto">
            <a:xfrm flipV="1">
              <a:off x="3579970" y="4919819"/>
              <a:ext cx="0" cy="618939"/>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5" name="Line 6">
              <a:extLst>
                <a:ext uri="{FF2B5EF4-FFF2-40B4-BE49-F238E27FC236}">
                  <a16:creationId xmlns:a16="http://schemas.microsoft.com/office/drawing/2014/main" id="{051389B0-6F6A-B38A-FDD4-52AC56BEBBFC}"/>
                </a:ext>
              </a:extLst>
            </p:cNvPr>
            <p:cNvSpPr>
              <a:spLocks noChangeShapeType="1"/>
            </p:cNvSpPr>
            <p:nvPr/>
          </p:nvSpPr>
          <p:spPr bwMode="auto">
            <a:xfrm flipH="1">
              <a:off x="3582089" y="4941015"/>
              <a:ext cx="438769"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6" name="Rectangle 2">
              <a:extLst>
                <a:ext uri="{FF2B5EF4-FFF2-40B4-BE49-F238E27FC236}">
                  <a16:creationId xmlns:a16="http://schemas.microsoft.com/office/drawing/2014/main" id="{1ED8851A-CF89-C931-F3FD-DBCBC9E36ABC}"/>
                </a:ext>
              </a:extLst>
            </p:cNvPr>
            <p:cNvSpPr>
              <a:spLocks/>
            </p:cNvSpPr>
            <p:nvPr/>
          </p:nvSpPr>
          <p:spPr bwMode="auto">
            <a:xfrm>
              <a:off x="4804538" y="4912093"/>
              <a:ext cx="2833443" cy="618939"/>
            </a:xfrm>
            <a:prstGeom prst="rect">
              <a:avLst/>
            </a:prstGeom>
            <a:solidFill>
              <a:srgbClr val="66B2FF"/>
            </a:solidFill>
            <a:ln>
              <a:noFill/>
            </a:ln>
            <a:effec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7" name="Text Box 3">
              <a:extLst>
                <a:ext uri="{FF2B5EF4-FFF2-40B4-BE49-F238E27FC236}">
                  <a16:creationId xmlns:a16="http://schemas.microsoft.com/office/drawing/2014/main" id="{3C735D88-98ED-8523-37C8-279F5EAF3CCB}"/>
                </a:ext>
              </a:extLst>
            </p:cNvPr>
            <p:cNvSpPr txBox="1">
              <a:spLocks/>
            </p:cNvSpPr>
            <p:nvPr/>
          </p:nvSpPr>
          <p:spPr bwMode="auto">
            <a:xfrm>
              <a:off x="5177232" y="5028758"/>
              <a:ext cx="2254502" cy="40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a:r>
                <a:rPr lang="en-US" altLang="en-US" b="1" i="1" dirty="0" err="1">
                  <a:solidFill>
                    <a:srgbClr val="000000"/>
                  </a:solidFill>
                </a:rPr>
                <a:t>relA</a:t>
              </a:r>
              <a:r>
                <a:rPr lang="en-US" altLang="en-US" b="1" i="1" dirty="0">
                  <a:solidFill>
                    <a:srgbClr val="000000"/>
                  </a:solidFill>
                </a:rPr>
                <a:t> D78A</a:t>
              </a:r>
            </a:p>
          </p:txBody>
        </p:sp>
      </p:grpSp>
      <p:pic>
        <p:nvPicPr>
          <p:cNvPr id="20" name="Content Placeholder 19">
            <a:extLst>
              <a:ext uri="{FF2B5EF4-FFF2-40B4-BE49-F238E27FC236}">
                <a16:creationId xmlns:a16="http://schemas.microsoft.com/office/drawing/2014/main" id="{84EADD63-E2F6-FEDA-2C7E-A330042962BE}"/>
              </a:ext>
            </a:extLst>
          </p:cNvPr>
          <p:cNvPicPr>
            <a:picLocks noGrp="1" noChangeAspect="1"/>
          </p:cNvPicPr>
          <p:nvPr>
            <p:ph idx="1"/>
          </p:nvPr>
        </p:nvPicPr>
        <p:blipFill>
          <a:blip r:embed="rId2"/>
          <a:stretch>
            <a:fillRect/>
          </a:stretch>
        </p:blipFill>
        <p:spPr>
          <a:xfrm>
            <a:off x="3425034" y="962910"/>
            <a:ext cx="8655033" cy="5120180"/>
          </a:xfrm>
          <a:prstGeom prst="rect">
            <a:avLst/>
          </a:prstGeom>
        </p:spPr>
      </p:pic>
      <p:sp>
        <p:nvSpPr>
          <p:cNvPr id="21" name="TextBox 20">
            <a:extLst>
              <a:ext uri="{FF2B5EF4-FFF2-40B4-BE49-F238E27FC236}">
                <a16:creationId xmlns:a16="http://schemas.microsoft.com/office/drawing/2014/main" id="{39860A65-DDE5-65D5-CB8D-B6725FEA34B0}"/>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Tree>
    <p:extLst>
      <p:ext uri="{BB962C8B-B14F-4D97-AF65-F5344CB8AC3E}">
        <p14:creationId xmlns:p14="http://schemas.microsoft.com/office/powerpoint/2010/main" val="1855017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7A1EA-CACF-0412-04EE-A4146DFB3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72BCE-8FD8-7DB8-D838-ED20758C5984}"/>
              </a:ext>
            </a:extLst>
          </p:cNvPr>
          <p:cNvSpPr>
            <a:spLocks noGrp="1"/>
          </p:cNvSpPr>
          <p:nvPr>
            <p:ph type="title"/>
          </p:nvPr>
        </p:nvSpPr>
        <p:spPr/>
        <p:txBody>
          <a:bodyPr>
            <a:normAutofit fontScale="90000"/>
          </a:bodyPr>
          <a:lstStyle/>
          <a:p>
            <a:r>
              <a:rPr lang="en-US" dirty="0"/>
              <a:t>Aim 2: Characterize bacterial (p)ppGpp metabolism and (p)ppGpp-dependent physiology</a:t>
            </a:r>
          </a:p>
        </p:txBody>
      </p:sp>
      <p:sp>
        <p:nvSpPr>
          <p:cNvPr id="3" name="Content Placeholder 2">
            <a:extLst>
              <a:ext uri="{FF2B5EF4-FFF2-40B4-BE49-F238E27FC236}">
                <a16:creationId xmlns:a16="http://schemas.microsoft.com/office/drawing/2014/main" id="{71DDDA07-5718-5979-14A4-7293D06403DA}"/>
              </a:ext>
            </a:extLst>
          </p:cNvPr>
          <p:cNvSpPr>
            <a:spLocks noGrp="1"/>
          </p:cNvSpPr>
          <p:nvPr>
            <p:ph idx="1"/>
          </p:nvPr>
        </p:nvSpPr>
        <p:spPr/>
        <p:txBody>
          <a:bodyPr>
            <a:normAutofit lnSpcReduction="10000"/>
          </a:bodyPr>
          <a:lstStyle/>
          <a:p>
            <a:pPr>
              <a:buFont typeface="Wingdings" pitchFamily="2" charset="2"/>
              <a:buChar char="ü"/>
            </a:pPr>
            <a:r>
              <a:rPr lang="en-US" dirty="0">
                <a:latin typeface="Aptos" panose="020B0004020202020204" pitchFamily="34" charset="0"/>
              </a:rPr>
              <a:t>Evaluate (p)ppGpp synthetases relative contributions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Evaluate (p)ppGpp hydrolase contribution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Determine environmental factors effect on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Assess transcriptional response to (p)ppGpp</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Examine (p)ppGpp-dependent physiology</a:t>
            </a:r>
          </a:p>
        </p:txBody>
      </p:sp>
    </p:spTree>
    <p:extLst>
      <p:ext uri="{BB962C8B-B14F-4D97-AF65-F5344CB8AC3E}">
        <p14:creationId xmlns:p14="http://schemas.microsoft.com/office/powerpoint/2010/main" val="87087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DE264-AAA3-FD52-0EB9-664F380C9549}"/>
              </a:ext>
            </a:extLst>
          </p:cNvPr>
          <p:cNvSpPr>
            <a:spLocks noGrp="1"/>
          </p:cNvSpPr>
          <p:nvPr>
            <p:ph type="title"/>
          </p:nvPr>
        </p:nvSpPr>
        <p:spPr/>
        <p:txBody>
          <a:bodyPr/>
          <a:lstStyle/>
          <a:p>
            <a:r>
              <a:rPr lang="en-US" dirty="0"/>
              <a:t>Amino acid prototrophy</a:t>
            </a:r>
          </a:p>
        </p:txBody>
      </p:sp>
      <p:pic>
        <p:nvPicPr>
          <p:cNvPr id="4" name="Picture 3">
            <a:extLst>
              <a:ext uri="{FF2B5EF4-FFF2-40B4-BE49-F238E27FC236}">
                <a16:creationId xmlns:a16="http://schemas.microsoft.com/office/drawing/2014/main" id="{1959DDAC-0C07-6B93-FEE5-A24608DA9F59}"/>
              </a:ext>
            </a:extLst>
          </p:cNvPr>
          <p:cNvPicPr>
            <a:picLocks noChangeAspect="1"/>
          </p:cNvPicPr>
          <p:nvPr/>
        </p:nvPicPr>
        <p:blipFill>
          <a:blip r:embed="rId2"/>
          <a:stretch>
            <a:fillRect/>
          </a:stretch>
        </p:blipFill>
        <p:spPr>
          <a:xfrm>
            <a:off x="353482" y="2264644"/>
            <a:ext cx="2250109" cy="1379784"/>
          </a:xfrm>
          <a:prstGeom prst="rect">
            <a:avLst/>
          </a:prstGeom>
        </p:spPr>
      </p:pic>
      <p:pic>
        <p:nvPicPr>
          <p:cNvPr id="5" name="Picture 4">
            <a:extLst>
              <a:ext uri="{FF2B5EF4-FFF2-40B4-BE49-F238E27FC236}">
                <a16:creationId xmlns:a16="http://schemas.microsoft.com/office/drawing/2014/main" id="{7480E4EB-20BE-FE95-2C14-8963122E35D0}"/>
              </a:ext>
            </a:extLst>
          </p:cNvPr>
          <p:cNvPicPr>
            <a:picLocks noChangeAspect="1"/>
          </p:cNvPicPr>
          <p:nvPr/>
        </p:nvPicPr>
        <p:blipFill>
          <a:blip r:embed="rId3"/>
          <a:stretch>
            <a:fillRect/>
          </a:stretch>
        </p:blipFill>
        <p:spPr>
          <a:xfrm>
            <a:off x="801993" y="5223587"/>
            <a:ext cx="1353083" cy="826885"/>
          </a:xfrm>
          <a:prstGeom prst="rect">
            <a:avLst/>
          </a:prstGeom>
        </p:spPr>
      </p:pic>
      <p:pic>
        <p:nvPicPr>
          <p:cNvPr id="1026" name="Picture 2">
            <a:extLst>
              <a:ext uri="{FF2B5EF4-FFF2-40B4-BE49-F238E27FC236}">
                <a16:creationId xmlns:a16="http://schemas.microsoft.com/office/drawing/2014/main" id="{4BE1D290-4D84-F1FC-F5B0-765BD78EA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917" y="1020497"/>
            <a:ext cx="7586134" cy="5565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450EE3-DACF-2953-3F87-D295B1202362}"/>
              </a:ext>
            </a:extLst>
          </p:cNvPr>
          <p:cNvSpPr txBox="1"/>
          <p:nvPr/>
        </p:nvSpPr>
        <p:spPr>
          <a:xfrm>
            <a:off x="1318876" y="3968454"/>
            <a:ext cx="319318" cy="369332"/>
          </a:xfrm>
          <a:prstGeom prst="rect">
            <a:avLst/>
          </a:prstGeom>
          <a:noFill/>
        </p:spPr>
        <p:txBody>
          <a:bodyPr wrap="none" rtlCol="0">
            <a:spAutoFit/>
          </a:bodyPr>
          <a:lstStyle/>
          <a:p>
            <a:r>
              <a:rPr lang="en-US" b="1" dirty="0"/>
              <a:t>+</a:t>
            </a:r>
          </a:p>
        </p:txBody>
      </p:sp>
      <p:sp>
        <p:nvSpPr>
          <p:cNvPr id="7" name="TextBox 6">
            <a:extLst>
              <a:ext uri="{FF2B5EF4-FFF2-40B4-BE49-F238E27FC236}">
                <a16:creationId xmlns:a16="http://schemas.microsoft.com/office/drawing/2014/main" id="{820F28B0-1D56-3694-5903-7245DF5CFAE4}"/>
              </a:ext>
            </a:extLst>
          </p:cNvPr>
          <p:cNvSpPr txBox="1"/>
          <p:nvPr/>
        </p:nvSpPr>
        <p:spPr>
          <a:xfrm>
            <a:off x="71785" y="1755952"/>
            <a:ext cx="1762021" cy="369332"/>
          </a:xfrm>
          <a:prstGeom prst="rect">
            <a:avLst/>
          </a:prstGeom>
          <a:noFill/>
        </p:spPr>
        <p:txBody>
          <a:bodyPr wrap="none" rtlCol="0">
            <a:spAutoFit/>
          </a:bodyPr>
          <a:lstStyle/>
          <a:p>
            <a:r>
              <a:rPr lang="en-US" dirty="0"/>
              <a:t>Carbon source:</a:t>
            </a:r>
          </a:p>
        </p:txBody>
      </p:sp>
      <p:sp>
        <p:nvSpPr>
          <p:cNvPr id="8" name="TextBox 7">
            <a:extLst>
              <a:ext uri="{FF2B5EF4-FFF2-40B4-BE49-F238E27FC236}">
                <a16:creationId xmlns:a16="http://schemas.microsoft.com/office/drawing/2014/main" id="{BD596328-014E-1604-8A4C-A9E8E98F97AC}"/>
              </a:ext>
            </a:extLst>
          </p:cNvPr>
          <p:cNvSpPr txBox="1"/>
          <p:nvPr/>
        </p:nvSpPr>
        <p:spPr>
          <a:xfrm>
            <a:off x="71785" y="4661812"/>
            <a:ext cx="1877437" cy="369332"/>
          </a:xfrm>
          <a:prstGeom prst="rect">
            <a:avLst/>
          </a:prstGeom>
          <a:noFill/>
        </p:spPr>
        <p:txBody>
          <a:bodyPr wrap="none" rtlCol="0">
            <a:spAutoFit/>
          </a:bodyPr>
          <a:lstStyle/>
          <a:p>
            <a:r>
              <a:rPr lang="en-US" dirty="0"/>
              <a:t>Nitrogen source:</a:t>
            </a:r>
          </a:p>
        </p:txBody>
      </p:sp>
      <p:cxnSp>
        <p:nvCxnSpPr>
          <p:cNvPr id="10" name="Straight Arrow Connector 9">
            <a:extLst>
              <a:ext uri="{FF2B5EF4-FFF2-40B4-BE49-F238E27FC236}">
                <a16:creationId xmlns:a16="http://schemas.microsoft.com/office/drawing/2014/main" id="{278B7E28-6CAA-E068-10EE-90F7406BDF22}"/>
              </a:ext>
            </a:extLst>
          </p:cNvPr>
          <p:cNvCxnSpPr/>
          <p:nvPr/>
        </p:nvCxnSpPr>
        <p:spPr>
          <a:xfrm>
            <a:off x="2822714" y="4171562"/>
            <a:ext cx="113306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F997986-5FB1-36FB-DE5C-AA9F11D414DF}"/>
              </a:ext>
            </a:extLst>
          </p:cNvPr>
          <p:cNvSpPr txBox="1"/>
          <p:nvPr/>
        </p:nvSpPr>
        <p:spPr>
          <a:xfrm>
            <a:off x="11637040" y="6550223"/>
            <a:ext cx="554960" cy="307777"/>
          </a:xfrm>
          <a:prstGeom prst="rect">
            <a:avLst/>
          </a:prstGeom>
          <a:noFill/>
        </p:spPr>
        <p:txBody>
          <a:bodyPr wrap="none" rtlCol="0">
            <a:spAutoFit/>
          </a:bodyPr>
          <a:lstStyle/>
          <a:p>
            <a:pPr algn="r"/>
            <a:r>
              <a:rPr lang="en-US" sz="1400" dirty="0"/>
              <a:t>NEB</a:t>
            </a:r>
          </a:p>
        </p:txBody>
      </p:sp>
    </p:spTree>
    <p:extLst>
      <p:ext uri="{BB962C8B-B14F-4D97-AF65-F5344CB8AC3E}">
        <p14:creationId xmlns:p14="http://schemas.microsoft.com/office/powerpoint/2010/main" val="77413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747A-6C8E-CFC9-BED2-ED06FA58E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D3F215-26B7-3B86-2369-C161A1B82EA0}"/>
              </a:ext>
            </a:extLst>
          </p:cNvPr>
          <p:cNvSpPr>
            <a:spLocks noGrp="1"/>
          </p:cNvSpPr>
          <p:nvPr>
            <p:ph type="title"/>
          </p:nvPr>
        </p:nvSpPr>
        <p:spPr>
          <a:xfrm>
            <a:off x="0" y="-1126"/>
            <a:ext cx="12192000" cy="925975"/>
          </a:xfrm>
        </p:spPr>
        <p:txBody>
          <a:bodyPr>
            <a:normAutofit/>
          </a:bodyPr>
          <a:lstStyle/>
          <a:p>
            <a:r>
              <a:rPr lang="en-US" dirty="0" err="1"/>
              <a:t>RelA</a:t>
            </a:r>
            <a:r>
              <a:rPr lang="en-US" dirty="0"/>
              <a:t> produces (p)ppGpp in response to amino acid starvation</a:t>
            </a:r>
          </a:p>
        </p:txBody>
      </p:sp>
      <p:pic>
        <p:nvPicPr>
          <p:cNvPr id="11" name="Picture 10" descr="A computer screen shot of a black background&#10;&#10;Description automatically generated">
            <a:extLst>
              <a:ext uri="{FF2B5EF4-FFF2-40B4-BE49-F238E27FC236}">
                <a16:creationId xmlns:a16="http://schemas.microsoft.com/office/drawing/2014/main" id="{76E481B5-A038-4820-2EE4-389B35BEDC61}"/>
              </a:ext>
            </a:extLst>
          </p:cNvPr>
          <p:cNvPicPr>
            <a:picLocks noChangeAspect="1"/>
          </p:cNvPicPr>
          <p:nvPr/>
        </p:nvPicPr>
        <p:blipFill rotWithShape="1">
          <a:blip r:embed="rId3">
            <a:extLst>
              <a:ext uri="{28A0092B-C50C-407E-A947-70E740481C1C}">
                <a14:useLocalDpi xmlns:a14="http://schemas.microsoft.com/office/drawing/2010/main" val="0"/>
              </a:ext>
            </a:extLst>
          </a:blip>
          <a:srcRect l="43299" t="33894" r="18302" b="33660"/>
          <a:stretch/>
        </p:blipFill>
        <p:spPr>
          <a:xfrm>
            <a:off x="2476500" y="1522109"/>
            <a:ext cx="7239000" cy="4281792"/>
          </a:xfrm>
          <a:prstGeom prst="rect">
            <a:avLst/>
          </a:prstGeom>
        </p:spPr>
      </p:pic>
    </p:spTree>
    <p:extLst>
      <p:ext uri="{BB962C8B-B14F-4D97-AF65-F5344CB8AC3E}">
        <p14:creationId xmlns:p14="http://schemas.microsoft.com/office/powerpoint/2010/main" val="689179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80F498-E1F5-2A60-0A14-66A8951E0EBD}"/>
              </a:ext>
            </a:extLst>
          </p:cNvPr>
          <p:cNvSpPr/>
          <p:nvPr/>
        </p:nvSpPr>
        <p:spPr>
          <a:xfrm>
            <a:off x="4017825" y="1828800"/>
            <a:ext cx="1189172" cy="395823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flipH="1">
            <a:off x="10602385" y="5126651"/>
            <a:ext cx="881318" cy="774686"/>
          </a:xfrm>
          <a:prstGeom prst="rect">
            <a:avLst/>
          </a:prstGeom>
          <a:solidFill>
            <a:schemeClr val="bg1"/>
          </a:solidFill>
        </p:spPr>
        <p:txBody>
          <a:bodyPr wrap="square" rtlCol="0">
            <a:spAutoFit/>
          </a:bodyPr>
          <a:lstStyle/>
          <a:p>
            <a:endParaRPr lang="en-US"/>
          </a:p>
        </p:txBody>
      </p:sp>
      <p:sp>
        <p:nvSpPr>
          <p:cNvPr id="2" name="Title 1">
            <a:extLst>
              <a:ext uri="{FF2B5EF4-FFF2-40B4-BE49-F238E27FC236}">
                <a16:creationId xmlns:a16="http://schemas.microsoft.com/office/drawing/2014/main" id="{F3C4C947-6AE8-B1C7-77FF-2714F844D38D}"/>
              </a:ext>
            </a:extLst>
          </p:cNvPr>
          <p:cNvSpPr>
            <a:spLocks noGrp="1"/>
          </p:cNvSpPr>
          <p:nvPr>
            <p:ph type="title"/>
          </p:nvPr>
        </p:nvSpPr>
        <p:spPr/>
        <p:txBody>
          <a:bodyPr/>
          <a:lstStyle/>
          <a:p>
            <a:r>
              <a:rPr lang="en-US" dirty="0"/>
              <a:t>Bacterial growth</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2A29137-2773-CE7C-0F2D-1455338424AB}"/>
                  </a:ext>
                </a:extLst>
              </p14:cNvPr>
              <p14:cNvContentPartPr/>
              <p14:nvPr/>
            </p14:nvContentPartPr>
            <p14:xfrm>
              <a:off x="1975343" y="2374900"/>
              <a:ext cx="6991571" cy="3280620"/>
            </p14:xfrm>
          </p:contentPart>
        </mc:Choice>
        <mc:Fallback xmlns="">
          <p:pic>
            <p:nvPicPr>
              <p:cNvPr id="19" name="Ink 18">
                <a:extLst>
                  <a:ext uri="{FF2B5EF4-FFF2-40B4-BE49-F238E27FC236}">
                    <a16:creationId xmlns:a16="http://schemas.microsoft.com/office/drawing/2014/main" id="{B2A29137-2773-CE7C-0F2D-1455338424AB}"/>
                  </a:ext>
                </a:extLst>
              </p:cNvPr>
              <p:cNvPicPr/>
              <p:nvPr/>
            </p:nvPicPr>
            <p:blipFill>
              <a:blip r:embed="rId4"/>
              <a:stretch>
                <a:fillRect/>
              </a:stretch>
            </p:blipFill>
            <p:spPr>
              <a:xfrm>
                <a:off x="1965983" y="2365539"/>
                <a:ext cx="7010291" cy="3299342"/>
              </a:xfrm>
              <a:prstGeom prst="rect">
                <a:avLst/>
              </a:prstGeom>
            </p:spPr>
          </p:pic>
        </mc:Fallback>
      </mc:AlternateContent>
      <p:cxnSp>
        <p:nvCxnSpPr>
          <p:cNvPr id="21" name="Straight Connector 20">
            <a:extLst>
              <a:ext uri="{FF2B5EF4-FFF2-40B4-BE49-F238E27FC236}">
                <a16:creationId xmlns:a16="http://schemas.microsoft.com/office/drawing/2014/main" id="{379E2E15-2F97-B321-DC39-F91EAB110837}"/>
              </a:ext>
            </a:extLst>
          </p:cNvPr>
          <p:cNvCxnSpPr/>
          <p:nvPr/>
        </p:nvCxnSpPr>
        <p:spPr>
          <a:xfrm flipV="1">
            <a:off x="1949943" y="1828800"/>
            <a:ext cx="0" cy="3975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04E45-8DDB-1857-EB50-A7FB4137C659}"/>
              </a:ext>
            </a:extLst>
          </p:cNvPr>
          <p:cNvCxnSpPr/>
          <p:nvPr/>
        </p:nvCxnSpPr>
        <p:spPr>
          <a:xfrm>
            <a:off x="1949943" y="5787037"/>
            <a:ext cx="74861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8E95B2-EC41-C8CC-5A2F-C76E3DA10A25}"/>
              </a:ext>
            </a:extLst>
          </p:cNvPr>
          <p:cNvSpPr txBox="1"/>
          <p:nvPr/>
        </p:nvSpPr>
        <p:spPr>
          <a:xfrm rot="16200000">
            <a:off x="808729" y="3437647"/>
            <a:ext cx="1518364" cy="369332"/>
          </a:xfrm>
          <a:prstGeom prst="rect">
            <a:avLst/>
          </a:prstGeom>
          <a:noFill/>
        </p:spPr>
        <p:txBody>
          <a:bodyPr wrap="none" rtlCol="0">
            <a:spAutoFit/>
          </a:bodyPr>
          <a:lstStyle/>
          <a:p>
            <a:r>
              <a:rPr lang="en-US" b="1" dirty="0"/>
              <a:t>Cell number</a:t>
            </a:r>
            <a:endParaRPr lang="en-US" b="1" baseline="-25000" dirty="0"/>
          </a:p>
        </p:txBody>
      </p:sp>
      <p:sp>
        <p:nvSpPr>
          <p:cNvPr id="25" name="TextBox 24">
            <a:extLst>
              <a:ext uri="{FF2B5EF4-FFF2-40B4-BE49-F238E27FC236}">
                <a16:creationId xmlns:a16="http://schemas.microsoft.com/office/drawing/2014/main" id="{942BFC3B-F272-96DC-5AC2-90E4796E3573}"/>
              </a:ext>
            </a:extLst>
          </p:cNvPr>
          <p:cNvSpPr txBox="1"/>
          <p:nvPr/>
        </p:nvSpPr>
        <p:spPr>
          <a:xfrm>
            <a:off x="5111574" y="5803900"/>
            <a:ext cx="719108" cy="369332"/>
          </a:xfrm>
          <a:prstGeom prst="rect">
            <a:avLst/>
          </a:prstGeom>
          <a:noFill/>
        </p:spPr>
        <p:txBody>
          <a:bodyPr wrap="none" rtlCol="0">
            <a:spAutoFit/>
          </a:bodyPr>
          <a:lstStyle/>
          <a:p>
            <a:r>
              <a:rPr lang="en-US" b="1" dirty="0"/>
              <a:t>Time</a:t>
            </a: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671DB803-65B0-9FB6-BA6F-F295A69594C5}"/>
                  </a:ext>
                </a:extLst>
              </p14:cNvPr>
              <p14:cNvContentPartPr/>
              <p14:nvPr/>
            </p14:nvContentPartPr>
            <p14:xfrm>
              <a:off x="1697460" y="2211660"/>
              <a:ext cx="6480" cy="21240"/>
            </p14:xfrm>
          </p:contentPart>
        </mc:Choice>
        <mc:Fallback xmlns="">
          <p:pic>
            <p:nvPicPr>
              <p:cNvPr id="31" name="Ink 30">
                <a:extLst>
                  <a:ext uri="{FF2B5EF4-FFF2-40B4-BE49-F238E27FC236}">
                    <a16:creationId xmlns:a16="http://schemas.microsoft.com/office/drawing/2014/main" id="{671DB803-65B0-9FB6-BA6F-F295A69594C5}"/>
                  </a:ext>
                </a:extLst>
              </p:cNvPr>
              <p:cNvPicPr/>
              <p:nvPr/>
            </p:nvPicPr>
            <p:blipFill>
              <a:blip r:embed="rId6"/>
              <a:stretch>
                <a:fillRect/>
              </a:stretch>
            </p:blipFill>
            <p:spPr>
              <a:xfrm>
                <a:off x="1686660" y="2200860"/>
                <a:ext cx="27720" cy="42480"/>
              </a:xfrm>
              <a:prstGeom prst="rect">
                <a:avLst/>
              </a:prstGeom>
            </p:spPr>
          </p:pic>
        </mc:Fallback>
      </mc:AlternateContent>
      <p:sp>
        <p:nvSpPr>
          <p:cNvPr id="3" name="TextBox 2">
            <a:extLst>
              <a:ext uri="{FF2B5EF4-FFF2-40B4-BE49-F238E27FC236}">
                <a16:creationId xmlns:a16="http://schemas.microsoft.com/office/drawing/2014/main" id="{3A358674-719D-A36A-AFF3-77D173C3294C}"/>
              </a:ext>
            </a:extLst>
          </p:cNvPr>
          <p:cNvSpPr txBox="1"/>
          <p:nvPr/>
        </p:nvSpPr>
        <p:spPr>
          <a:xfrm>
            <a:off x="4017825" y="1459468"/>
            <a:ext cx="1189172" cy="369332"/>
          </a:xfrm>
          <a:prstGeom prst="rect">
            <a:avLst/>
          </a:prstGeom>
          <a:noFill/>
        </p:spPr>
        <p:txBody>
          <a:bodyPr wrap="none" rtlCol="0">
            <a:spAutoFit/>
          </a:bodyPr>
          <a:lstStyle/>
          <a:p>
            <a:pPr algn="ctr"/>
            <a:r>
              <a:rPr lang="en-US" dirty="0"/>
              <a:t>Transition</a:t>
            </a:r>
          </a:p>
        </p:txBody>
      </p:sp>
    </p:spTree>
    <p:extLst>
      <p:ext uri="{BB962C8B-B14F-4D97-AF65-F5344CB8AC3E}">
        <p14:creationId xmlns:p14="http://schemas.microsoft.com/office/powerpoint/2010/main" val="3805145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425F-2278-A4DC-2B12-EC2738FFADBB}"/>
              </a:ext>
            </a:extLst>
          </p:cNvPr>
          <p:cNvSpPr>
            <a:spLocks noGrp="1"/>
          </p:cNvSpPr>
          <p:nvPr>
            <p:ph type="title"/>
          </p:nvPr>
        </p:nvSpPr>
        <p:spPr/>
        <p:txBody>
          <a:bodyPr/>
          <a:lstStyle/>
          <a:p>
            <a:r>
              <a:rPr lang="en-US" dirty="0"/>
              <a:t>Environmental factors contribute to </a:t>
            </a:r>
            <a:r>
              <a:rPr lang="en-US" dirty="0" err="1"/>
              <a:t>RsFluc</a:t>
            </a:r>
            <a:endParaRPr lang="en-US" dirty="0"/>
          </a:p>
        </p:txBody>
      </p:sp>
      <p:sp>
        <p:nvSpPr>
          <p:cNvPr id="7" name="TextBox 6">
            <a:extLst>
              <a:ext uri="{FF2B5EF4-FFF2-40B4-BE49-F238E27FC236}">
                <a16:creationId xmlns:a16="http://schemas.microsoft.com/office/drawing/2014/main" id="{F7571329-BD41-3023-B3A2-787A6708085E}"/>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pic>
        <p:nvPicPr>
          <p:cNvPr id="6" name="Content Placeholder 5">
            <a:extLst>
              <a:ext uri="{FF2B5EF4-FFF2-40B4-BE49-F238E27FC236}">
                <a16:creationId xmlns:a16="http://schemas.microsoft.com/office/drawing/2014/main" id="{FF852CCA-8C5E-7C64-D4AB-41A710E85B85}"/>
              </a:ext>
            </a:extLst>
          </p:cNvPr>
          <p:cNvPicPr>
            <a:picLocks noGrp="1" noChangeAspect="1"/>
          </p:cNvPicPr>
          <p:nvPr>
            <p:ph idx="1"/>
          </p:nvPr>
        </p:nvPicPr>
        <p:blipFill>
          <a:blip r:embed="rId2"/>
          <a:stretch>
            <a:fillRect/>
          </a:stretch>
        </p:blipFill>
        <p:spPr>
          <a:xfrm>
            <a:off x="1971904" y="1340147"/>
            <a:ext cx="7763013" cy="5210076"/>
          </a:xfrm>
          <a:prstGeom prst="rect">
            <a:avLst/>
          </a:prstGeom>
        </p:spPr>
      </p:pic>
      <p:grpSp>
        <p:nvGrpSpPr>
          <p:cNvPr id="18" name="Group 17">
            <a:extLst>
              <a:ext uri="{FF2B5EF4-FFF2-40B4-BE49-F238E27FC236}">
                <a16:creationId xmlns:a16="http://schemas.microsoft.com/office/drawing/2014/main" id="{5447737A-2962-708F-8B44-9D03AC3DF65F}"/>
              </a:ext>
            </a:extLst>
          </p:cNvPr>
          <p:cNvGrpSpPr/>
          <p:nvPr/>
        </p:nvGrpSpPr>
        <p:grpSpPr>
          <a:xfrm>
            <a:off x="9514329" y="2898913"/>
            <a:ext cx="2062132" cy="1060173"/>
            <a:chOff x="9306565" y="4287943"/>
            <a:chExt cx="2062132" cy="1060173"/>
          </a:xfrm>
        </p:grpSpPr>
        <p:grpSp>
          <p:nvGrpSpPr>
            <p:cNvPr id="13" name="Group 12">
              <a:extLst>
                <a:ext uri="{FF2B5EF4-FFF2-40B4-BE49-F238E27FC236}">
                  <a16:creationId xmlns:a16="http://schemas.microsoft.com/office/drawing/2014/main" id="{D3751D8A-39B1-E8D8-9628-EAB160BCE7B2}"/>
                </a:ext>
              </a:extLst>
            </p:cNvPr>
            <p:cNvGrpSpPr/>
            <p:nvPr/>
          </p:nvGrpSpPr>
          <p:grpSpPr>
            <a:xfrm>
              <a:off x="9306565" y="4287943"/>
              <a:ext cx="2062132" cy="369332"/>
              <a:chOff x="9306565" y="4287943"/>
              <a:chExt cx="2062132" cy="369332"/>
            </a:xfrm>
          </p:grpSpPr>
          <p:cxnSp>
            <p:nvCxnSpPr>
              <p:cNvPr id="9" name="Straight Connector 8">
                <a:extLst>
                  <a:ext uri="{FF2B5EF4-FFF2-40B4-BE49-F238E27FC236}">
                    <a16:creationId xmlns:a16="http://schemas.microsoft.com/office/drawing/2014/main" id="{989AEA3F-826F-97F9-B9F1-A98DD8360ED5}"/>
                  </a:ext>
                </a:extLst>
              </p:cNvPr>
              <p:cNvCxnSpPr/>
              <p:nvPr/>
            </p:nvCxnSpPr>
            <p:spPr>
              <a:xfrm>
                <a:off x="9306565" y="4472609"/>
                <a:ext cx="556592" cy="0"/>
              </a:xfrm>
              <a:prstGeom prst="line">
                <a:avLst/>
              </a:prstGeom>
              <a:ln w="28575">
                <a:solidFill>
                  <a:srgbClr val="0532F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0E59F7-4661-F14C-AE02-B619AD7F34D5}"/>
                  </a:ext>
                </a:extLst>
              </p:cNvPr>
              <p:cNvSpPr txBox="1"/>
              <p:nvPr/>
            </p:nvSpPr>
            <p:spPr>
              <a:xfrm>
                <a:off x="9863157" y="4287943"/>
                <a:ext cx="1505540" cy="369332"/>
              </a:xfrm>
              <a:prstGeom prst="rect">
                <a:avLst/>
              </a:prstGeom>
              <a:noFill/>
            </p:spPr>
            <p:txBody>
              <a:bodyPr wrap="none" rtlCol="0">
                <a:spAutoFit/>
              </a:bodyPr>
              <a:lstStyle/>
              <a:p>
                <a:r>
                  <a:rPr lang="en-US" dirty="0"/>
                  <a:t>0.005% CAA</a:t>
                </a:r>
              </a:p>
            </p:txBody>
          </p:sp>
        </p:grpSp>
        <p:grpSp>
          <p:nvGrpSpPr>
            <p:cNvPr id="15" name="Group 14">
              <a:extLst>
                <a:ext uri="{FF2B5EF4-FFF2-40B4-BE49-F238E27FC236}">
                  <a16:creationId xmlns:a16="http://schemas.microsoft.com/office/drawing/2014/main" id="{7817E9BE-2248-C7A4-A83D-9BBEA6DE1282}"/>
                </a:ext>
              </a:extLst>
            </p:cNvPr>
            <p:cNvGrpSpPr/>
            <p:nvPr/>
          </p:nvGrpSpPr>
          <p:grpSpPr>
            <a:xfrm>
              <a:off x="9306565" y="4633363"/>
              <a:ext cx="1933892" cy="369332"/>
              <a:chOff x="9504040" y="4771647"/>
              <a:chExt cx="1933892" cy="369332"/>
            </a:xfrm>
          </p:grpSpPr>
          <p:cxnSp>
            <p:nvCxnSpPr>
              <p:cNvPr id="10" name="Straight Connector 9">
                <a:extLst>
                  <a:ext uri="{FF2B5EF4-FFF2-40B4-BE49-F238E27FC236}">
                    <a16:creationId xmlns:a16="http://schemas.microsoft.com/office/drawing/2014/main" id="{601EDAD9-7687-88BB-3DC6-50B8B7796E4E}"/>
                  </a:ext>
                </a:extLst>
              </p:cNvPr>
              <p:cNvCxnSpPr/>
              <p:nvPr/>
            </p:nvCxnSpPr>
            <p:spPr>
              <a:xfrm>
                <a:off x="9504040" y="4956313"/>
                <a:ext cx="5565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9FFDC6D-C1DA-12C8-A8E7-8C69CC0EE051}"/>
                  </a:ext>
                </a:extLst>
              </p:cNvPr>
              <p:cNvSpPr txBox="1"/>
              <p:nvPr/>
            </p:nvSpPr>
            <p:spPr>
              <a:xfrm>
                <a:off x="10060632" y="4771647"/>
                <a:ext cx="1377300" cy="369332"/>
              </a:xfrm>
              <a:prstGeom prst="rect">
                <a:avLst/>
              </a:prstGeom>
              <a:noFill/>
            </p:spPr>
            <p:txBody>
              <a:bodyPr wrap="none" rtlCol="0">
                <a:spAutoFit/>
              </a:bodyPr>
              <a:lstStyle/>
              <a:p>
                <a:r>
                  <a:rPr lang="en-US" dirty="0"/>
                  <a:t>0.01% CAA</a:t>
                </a:r>
              </a:p>
            </p:txBody>
          </p:sp>
        </p:grpSp>
        <p:grpSp>
          <p:nvGrpSpPr>
            <p:cNvPr id="17" name="Group 16">
              <a:extLst>
                <a:ext uri="{FF2B5EF4-FFF2-40B4-BE49-F238E27FC236}">
                  <a16:creationId xmlns:a16="http://schemas.microsoft.com/office/drawing/2014/main" id="{C2AF14BE-FD85-517D-9293-7D15E7B13F19}"/>
                </a:ext>
              </a:extLst>
            </p:cNvPr>
            <p:cNvGrpSpPr/>
            <p:nvPr/>
          </p:nvGrpSpPr>
          <p:grpSpPr>
            <a:xfrm>
              <a:off x="9306565" y="4978784"/>
              <a:ext cx="1933892" cy="369332"/>
              <a:chOff x="9306565" y="5348117"/>
              <a:chExt cx="1933892" cy="369332"/>
            </a:xfrm>
          </p:grpSpPr>
          <p:cxnSp>
            <p:nvCxnSpPr>
              <p:cNvPr id="11" name="Straight Connector 10">
                <a:extLst>
                  <a:ext uri="{FF2B5EF4-FFF2-40B4-BE49-F238E27FC236}">
                    <a16:creationId xmlns:a16="http://schemas.microsoft.com/office/drawing/2014/main" id="{09209434-DDB2-CEE5-070D-1AFBB80052AC}"/>
                  </a:ext>
                </a:extLst>
              </p:cNvPr>
              <p:cNvCxnSpPr/>
              <p:nvPr/>
            </p:nvCxnSpPr>
            <p:spPr>
              <a:xfrm>
                <a:off x="9306565" y="5532783"/>
                <a:ext cx="556592" cy="0"/>
              </a:xfrm>
              <a:prstGeom prst="line">
                <a:avLst/>
              </a:prstGeom>
              <a:ln w="28575">
                <a:solidFill>
                  <a:srgbClr val="02F9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DBDF65F-A710-4DEB-B2B6-92508B04A30A}"/>
                  </a:ext>
                </a:extLst>
              </p:cNvPr>
              <p:cNvSpPr txBox="1"/>
              <p:nvPr/>
            </p:nvSpPr>
            <p:spPr>
              <a:xfrm>
                <a:off x="9863157" y="5348117"/>
                <a:ext cx="1377300" cy="369332"/>
              </a:xfrm>
              <a:prstGeom prst="rect">
                <a:avLst/>
              </a:prstGeom>
              <a:noFill/>
            </p:spPr>
            <p:txBody>
              <a:bodyPr wrap="none" rtlCol="0">
                <a:spAutoFit/>
              </a:bodyPr>
              <a:lstStyle/>
              <a:p>
                <a:r>
                  <a:rPr lang="en-US" dirty="0"/>
                  <a:t>0.02% CAA</a:t>
                </a:r>
              </a:p>
            </p:txBody>
          </p:sp>
        </p:grpSp>
      </p:grpSp>
    </p:spTree>
    <p:extLst>
      <p:ext uri="{BB962C8B-B14F-4D97-AF65-F5344CB8AC3E}">
        <p14:creationId xmlns:p14="http://schemas.microsoft.com/office/powerpoint/2010/main" val="4018711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05EC2-5EEE-5EE2-52FC-C4C2FA9AE775}"/>
              </a:ext>
            </a:extLst>
          </p:cNvPr>
          <p:cNvSpPr>
            <a:spLocks noGrp="1"/>
          </p:cNvSpPr>
          <p:nvPr>
            <p:ph type="title"/>
          </p:nvPr>
        </p:nvSpPr>
        <p:spPr/>
        <p:txBody>
          <a:bodyPr/>
          <a:lstStyle/>
          <a:p>
            <a:r>
              <a:rPr lang="en-US" dirty="0" err="1"/>
              <a:t>RsFluc</a:t>
            </a:r>
            <a:r>
              <a:rPr lang="en-US" dirty="0"/>
              <a:t> response in amino acid prototrophic conditions</a:t>
            </a:r>
          </a:p>
        </p:txBody>
      </p:sp>
      <p:pic>
        <p:nvPicPr>
          <p:cNvPr id="4" name="Content Placeholder 3">
            <a:extLst>
              <a:ext uri="{FF2B5EF4-FFF2-40B4-BE49-F238E27FC236}">
                <a16:creationId xmlns:a16="http://schemas.microsoft.com/office/drawing/2014/main" id="{010C2A43-DD24-29D0-4872-640F9966C5DF}"/>
              </a:ext>
            </a:extLst>
          </p:cNvPr>
          <p:cNvPicPr>
            <a:picLocks noGrp="1" noChangeAspect="1"/>
          </p:cNvPicPr>
          <p:nvPr>
            <p:ph idx="1"/>
          </p:nvPr>
        </p:nvPicPr>
        <p:blipFill>
          <a:blip r:embed="rId2"/>
          <a:stretch>
            <a:fillRect/>
          </a:stretch>
        </p:blipFill>
        <p:spPr>
          <a:xfrm>
            <a:off x="2587737" y="1542187"/>
            <a:ext cx="7016526" cy="4654296"/>
          </a:xfrm>
          <a:prstGeom prst="rect">
            <a:avLst/>
          </a:prstGeom>
        </p:spPr>
      </p:pic>
    </p:spTree>
    <p:extLst>
      <p:ext uri="{BB962C8B-B14F-4D97-AF65-F5344CB8AC3E}">
        <p14:creationId xmlns:p14="http://schemas.microsoft.com/office/powerpoint/2010/main" val="803931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232C-3679-0F2A-5DD0-7267F4E2845E}"/>
              </a:ext>
            </a:extLst>
          </p:cNvPr>
          <p:cNvSpPr>
            <a:spLocks noGrp="1"/>
          </p:cNvSpPr>
          <p:nvPr>
            <p:ph type="title"/>
          </p:nvPr>
        </p:nvSpPr>
        <p:spPr/>
        <p:txBody>
          <a:bodyPr/>
          <a:lstStyle/>
          <a:p>
            <a:r>
              <a:rPr lang="en-US" dirty="0" err="1"/>
              <a:t>RsFluc</a:t>
            </a:r>
            <a:r>
              <a:rPr lang="en-US" dirty="0"/>
              <a:t> response in amino acid prototrophic conditions</a:t>
            </a:r>
          </a:p>
        </p:txBody>
      </p:sp>
      <p:pic>
        <p:nvPicPr>
          <p:cNvPr id="4" name="Content Placeholder 3">
            <a:extLst>
              <a:ext uri="{FF2B5EF4-FFF2-40B4-BE49-F238E27FC236}">
                <a16:creationId xmlns:a16="http://schemas.microsoft.com/office/drawing/2014/main" id="{1B2005F0-7C45-12F0-0F1D-B9530D4A6F2F}"/>
              </a:ext>
            </a:extLst>
          </p:cNvPr>
          <p:cNvPicPr>
            <a:picLocks noGrp="1" noChangeAspect="1"/>
          </p:cNvPicPr>
          <p:nvPr>
            <p:ph idx="1"/>
          </p:nvPr>
        </p:nvPicPr>
        <p:blipFill>
          <a:blip r:embed="rId2"/>
          <a:stretch>
            <a:fillRect/>
          </a:stretch>
        </p:blipFill>
        <p:spPr>
          <a:xfrm>
            <a:off x="2611125" y="1569976"/>
            <a:ext cx="6969749" cy="4654296"/>
          </a:xfrm>
          <a:prstGeom prst="rect">
            <a:avLst/>
          </a:prstGeom>
        </p:spPr>
      </p:pic>
      <p:sp>
        <p:nvSpPr>
          <p:cNvPr id="5" name="TextBox 4">
            <a:extLst>
              <a:ext uri="{FF2B5EF4-FFF2-40B4-BE49-F238E27FC236}">
                <a16:creationId xmlns:a16="http://schemas.microsoft.com/office/drawing/2014/main" id="{BE6414C0-E1F1-BD00-FE60-C2826D880952}"/>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
        <p:nvSpPr>
          <p:cNvPr id="6" name="Rectangle 5">
            <a:extLst>
              <a:ext uri="{FF2B5EF4-FFF2-40B4-BE49-F238E27FC236}">
                <a16:creationId xmlns:a16="http://schemas.microsoft.com/office/drawing/2014/main" id="{DA55FBA9-A6DD-B46B-13A4-CB9DCC271C9D}"/>
              </a:ext>
            </a:extLst>
          </p:cNvPr>
          <p:cNvSpPr/>
          <p:nvPr/>
        </p:nvSpPr>
        <p:spPr>
          <a:xfrm>
            <a:off x="8069251" y="4337432"/>
            <a:ext cx="1060954" cy="235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RsFluc</a:t>
            </a:r>
            <a:endParaRPr lang="en-US" dirty="0">
              <a:solidFill>
                <a:schemeClr val="tx1"/>
              </a:solidFill>
            </a:endParaRPr>
          </a:p>
        </p:txBody>
      </p:sp>
      <p:sp>
        <p:nvSpPr>
          <p:cNvPr id="7" name="Rectangle 6">
            <a:extLst>
              <a:ext uri="{FF2B5EF4-FFF2-40B4-BE49-F238E27FC236}">
                <a16:creationId xmlns:a16="http://schemas.microsoft.com/office/drawing/2014/main" id="{1C2B40C5-DA17-4FFB-5FF0-E158D04D4F8D}"/>
              </a:ext>
            </a:extLst>
          </p:cNvPr>
          <p:cNvSpPr/>
          <p:nvPr/>
        </p:nvSpPr>
        <p:spPr>
          <a:xfrm>
            <a:off x="8069251" y="4671955"/>
            <a:ext cx="1361400"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RsFluc</a:t>
            </a:r>
            <a:r>
              <a:rPr lang="en-US" baseline="30000" dirty="0" err="1">
                <a:solidFill>
                  <a:schemeClr val="tx1"/>
                </a:solidFill>
              </a:rPr>
              <a:t>mut</a:t>
            </a:r>
            <a:endParaRPr lang="en-US" baseline="30000" dirty="0">
              <a:solidFill>
                <a:schemeClr val="tx1"/>
              </a:solidFill>
            </a:endParaRPr>
          </a:p>
        </p:txBody>
      </p:sp>
    </p:spTree>
    <p:extLst>
      <p:ext uri="{BB962C8B-B14F-4D97-AF65-F5344CB8AC3E}">
        <p14:creationId xmlns:p14="http://schemas.microsoft.com/office/powerpoint/2010/main" val="2113838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1C910-1030-D754-6ADC-7004C1D35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7A979-9193-5F0F-55BD-DC3567A428D5}"/>
              </a:ext>
            </a:extLst>
          </p:cNvPr>
          <p:cNvSpPr>
            <a:spLocks noGrp="1"/>
          </p:cNvSpPr>
          <p:nvPr>
            <p:ph type="title"/>
          </p:nvPr>
        </p:nvSpPr>
        <p:spPr/>
        <p:txBody>
          <a:bodyPr>
            <a:normAutofit fontScale="90000"/>
          </a:bodyPr>
          <a:lstStyle/>
          <a:p>
            <a:r>
              <a:rPr lang="en-US" dirty="0"/>
              <a:t>Aim 2: Characterize bacterial (p)ppGpp metabolism and (p)ppGpp-dependent physiology</a:t>
            </a:r>
          </a:p>
        </p:txBody>
      </p:sp>
      <p:sp>
        <p:nvSpPr>
          <p:cNvPr id="3" name="Content Placeholder 2">
            <a:extLst>
              <a:ext uri="{FF2B5EF4-FFF2-40B4-BE49-F238E27FC236}">
                <a16:creationId xmlns:a16="http://schemas.microsoft.com/office/drawing/2014/main" id="{FEA8DC82-3CDF-DF63-9535-F2A7F6BB7464}"/>
              </a:ext>
            </a:extLst>
          </p:cNvPr>
          <p:cNvSpPr>
            <a:spLocks noGrp="1"/>
          </p:cNvSpPr>
          <p:nvPr>
            <p:ph idx="1"/>
          </p:nvPr>
        </p:nvSpPr>
        <p:spPr/>
        <p:txBody>
          <a:bodyPr>
            <a:normAutofit lnSpcReduction="10000"/>
          </a:bodyPr>
          <a:lstStyle/>
          <a:p>
            <a:pPr>
              <a:buFont typeface="Wingdings" pitchFamily="2" charset="2"/>
              <a:buChar char="ü"/>
            </a:pPr>
            <a:r>
              <a:rPr lang="en-US" dirty="0">
                <a:latin typeface="Aptos" panose="020B0004020202020204" pitchFamily="34" charset="0"/>
              </a:rPr>
              <a:t>Evaluate (p)ppGpp synthetases relative contributions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Evaluate (p)ppGpp hydrolase contribution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Determine environmental factors effect on metabolism</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Assess transcriptional response to (p)ppGpp</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Examine (p)ppGpp-dependent physiology</a:t>
            </a:r>
          </a:p>
        </p:txBody>
      </p:sp>
    </p:spTree>
    <p:extLst>
      <p:ext uri="{BB962C8B-B14F-4D97-AF65-F5344CB8AC3E}">
        <p14:creationId xmlns:p14="http://schemas.microsoft.com/office/powerpoint/2010/main" val="911816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4716-1F87-C53A-B67A-47B6E8766554}"/>
              </a:ext>
            </a:extLst>
          </p:cNvPr>
          <p:cNvSpPr>
            <a:spLocks noGrp="1"/>
          </p:cNvSpPr>
          <p:nvPr>
            <p:ph type="title"/>
          </p:nvPr>
        </p:nvSpPr>
        <p:spPr/>
        <p:txBody>
          <a:bodyPr/>
          <a:lstStyle/>
          <a:p>
            <a:r>
              <a:rPr lang="en-US" dirty="0"/>
              <a:t>Amino acid </a:t>
            </a:r>
            <a:r>
              <a:rPr lang="en-US" dirty="0" err="1"/>
              <a:t>auxotrophy</a:t>
            </a:r>
            <a:r>
              <a:rPr lang="en-US" dirty="0"/>
              <a:t> in (p)ppGpp</a:t>
            </a:r>
            <a:r>
              <a:rPr lang="en-US" baseline="30000" dirty="0"/>
              <a:t>0</a:t>
            </a:r>
            <a:r>
              <a:rPr lang="en-US" dirty="0"/>
              <a:t> cells</a:t>
            </a:r>
          </a:p>
        </p:txBody>
      </p:sp>
      <p:sp>
        <p:nvSpPr>
          <p:cNvPr id="4" name="TextBox 3">
            <a:extLst>
              <a:ext uri="{FF2B5EF4-FFF2-40B4-BE49-F238E27FC236}">
                <a16:creationId xmlns:a16="http://schemas.microsoft.com/office/drawing/2014/main" id="{4E70C0E2-D278-B5AC-70E6-7B1D8A186E72}"/>
              </a:ext>
            </a:extLst>
          </p:cNvPr>
          <p:cNvSpPr txBox="1"/>
          <p:nvPr/>
        </p:nvSpPr>
        <p:spPr>
          <a:xfrm>
            <a:off x="8615083" y="6611779"/>
            <a:ext cx="3576917" cy="246221"/>
          </a:xfrm>
          <a:prstGeom prst="rect">
            <a:avLst/>
          </a:prstGeom>
          <a:noFill/>
        </p:spPr>
        <p:txBody>
          <a:bodyPr wrap="square" rtlCol="0">
            <a:spAutoFit/>
          </a:bodyPr>
          <a:lstStyle/>
          <a:p>
            <a:pPr algn="r"/>
            <a:r>
              <a:rPr lang="en-US" sz="1000" dirty="0"/>
              <a:t>Kriel, A, </a:t>
            </a:r>
            <a:r>
              <a:rPr lang="en-US" sz="1000" i="1" dirty="0"/>
              <a:t>et al</a:t>
            </a:r>
            <a:r>
              <a:rPr lang="en-US" sz="1000" dirty="0"/>
              <a:t>. </a:t>
            </a:r>
            <a:r>
              <a:rPr lang="en-US" sz="1000" i="1" dirty="0"/>
              <a:t>J Bac</a:t>
            </a:r>
            <a:r>
              <a:rPr lang="en-US" sz="1000" dirty="0"/>
              <a:t>, </a:t>
            </a:r>
            <a:r>
              <a:rPr lang="en-US" sz="1000" b="1" dirty="0"/>
              <a:t>2014</a:t>
            </a:r>
            <a:r>
              <a:rPr lang="en-US" sz="1000" dirty="0"/>
              <a:t>.</a:t>
            </a:r>
          </a:p>
        </p:txBody>
      </p:sp>
      <p:pic>
        <p:nvPicPr>
          <p:cNvPr id="9" name="Content Placeholder 8" descr="A close-up of a chart&#10;&#10;AI-generated content may be incorrect.">
            <a:extLst>
              <a:ext uri="{FF2B5EF4-FFF2-40B4-BE49-F238E27FC236}">
                <a16:creationId xmlns:a16="http://schemas.microsoft.com/office/drawing/2014/main" id="{A280D6F4-2C8D-8C8F-FA38-867F2D282D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4796"/>
          <a:stretch>
            <a:fillRect/>
          </a:stretch>
        </p:blipFill>
        <p:spPr bwMode="auto">
          <a:xfrm>
            <a:off x="1650288" y="1162593"/>
            <a:ext cx="8891423" cy="45328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BC702BF-A923-ACFE-7793-AC6EC681604C}"/>
              </a:ext>
            </a:extLst>
          </p:cNvPr>
          <p:cNvSpPr/>
          <p:nvPr/>
        </p:nvSpPr>
        <p:spPr>
          <a:xfrm>
            <a:off x="1650288" y="1162593"/>
            <a:ext cx="413643" cy="587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338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EF4D-CB8A-912D-1B55-A526CCEFBB9D}"/>
              </a:ext>
            </a:extLst>
          </p:cNvPr>
          <p:cNvSpPr>
            <a:spLocks noGrp="1"/>
          </p:cNvSpPr>
          <p:nvPr>
            <p:ph type="title"/>
          </p:nvPr>
        </p:nvSpPr>
        <p:spPr/>
        <p:txBody>
          <a:bodyPr/>
          <a:lstStyle/>
          <a:p>
            <a:r>
              <a:rPr lang="en-US" dirty="0"/>
              <a:t>Designing amino acid biosynthetic transcriptional reporters</a:t>
            </a:r>
          </a:p>
        </p:txBody>
      </p:sp>
      <p:grpSp>
        <p:nvGrpSpPr>
          <p:cNvPr id="4" name="Group 3">
            <a:extLst>
              <a:ext uri="{FF2B5EF4-FFF2-40B4-BE49-F238E27FC236}">
                <a16:creationId xmlns:a16="http://schemas.microsoft.com/office/drawing/2014/main" id="{4962F2E7-0983-6EAE-E417-1772336E6007}"/>
              </a:ext>
            </a:extLst>
          </p:cNvPr>
          <p:cNvGrpSpPr/>
          <p:nvPr/>
        </p:nvGrpSpPr>
        <p:grpSpPr>
          <a:xfrm>
            <a:off x="3810000" y="2248740"/>
            <a:ext cx="4572000" cy="1557947"/>
            <a:chOff x="3676650" y="2530475"/>
            <a:chExt cx="3424166" cy="1166813"/>
          </a:xfrm>
        </p:grpSpPr>
        <p:sp>
          <p:nvSpPr>
            <p:cNvPr id="5" name="Text Box 1">
              <a:extLst>
                <a:ext uri="{FF2B5EF4-FFF2-40B4-BE49-F238E27FC236}">
                  <a16:creationId xmlns:a16="http://schemas.microsoft.com/office/drawing/2014/main" id="{CB9AC145-A200-D145-F114-6A7DF52DC5A6}"/>
                </a:ext>
              </a:extLst>
            </p:cNvPr>
            <p:cNvSpPr txBox="1">
              <a:spLocks/>
            </p:cNvSpPr>
            <p:nvPr/>
          </p:nvSpPr>
          <p:spPr bwMode="auto">
            <a:xfrm>
              <a:off x="3817603" y="2885056"/>
              <a:ext cx="1109987" cy="353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a:solidFill>
                    <a:srgbClr val="000000"/>
                  </a:solidFill>
                </a:rPr>
                <a:t>Promoter</a:t>
              </a:r>
            </a:p>
          </p:txBody>
        </p:sp>
        <p:sp>
          <p:nvSpPr>
            <p:cNvPr id="6" name="Rectangle 2">
              <a:extLst>
                <a:ext uri="{FF2B5EF4-FFF2-40B4-BE49-F238E27FC236}">
                  <a16:creationId xmlns:a16="http://schemas.microsoft.com/office/drawing/2014/main" id="{220B394C-4543-8F7B-5779-D2404E6DE0E2}"/>
                </a:ext>
              </a:extLst>
            </p:cNvPr>
            <p:cNvSpPr>
              <a:spLocks/>
            </p:cNvSpPr>
            <p:nvPr/>
          </p:nvSpPr>
          <p:spPr bwMode="auto">
            <a:xfrm>
              <a:off x="5284766" y="3227154"/>
              <a:ext cx="1635125" cy="463550"/>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7" name="Text Box 3">
              <a:extLst>
                <a:ext uri="{FF2B5EF4-FFF2-40B4-BE49-F238E27FC236}">
                  <a16:creationId xmlns:a16="http://schemas.microsoft.com/office/drawing/2014/main" id="{C6859FE2-36FA-4A8A-87CC-922FFB74868C}"/>
                </a:ext>
              </a:extLst>
            </p:cNvPr>
            <p:cNvSpPr txBox="1">
              <a:spLocks/>
            </p:cNvSpPr>
            <p:nvPr/>
          </p:nvSpPr>
          <p:spPr bwMode="auto">
            <a:xfrm>
              <a:off x="5329169" y="3297553"/>
              <a:ext cx="1546318" cy="307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000" b="1" i="1" dirty="0">
                  <a:solidFill>
                    <a:srgbClr val="000000"/>
                  </a:solidFill>
                </a:rPr>
                <a:t>firefly luciferase</a:t>
              </a:r>
            </a:p>
          </p:txBody>
        </p:sp>
        <p:sp>
          <p:nvSpPr>
            <p:cNvPr id="8" name="Line 4">
              <a:extLst>
                <a:ext uri="{FF2B5EF4-FFF2-40B4-BE49-F238E27FC236}">
                  <a16:creationId xmlns:a16="http://schemas.microsoft.com/office/drawing/2014/main" id="{971D3310-C557-3795-9AE5-69861235E418}"/>
                </a:ext>
              </a:extLst>
            </p:cNvPr>
            <p:cNvSpPr>
              <a:spLocks noChangeShapeType="1"/>
            </p:cNvSpPr>
            <p:nvPr/>
          </p:nvSpPr>
          <p:spPr bwMode="auto">
            <a:xfrm>
              <a:off x="3676650" y="3697288"/>
              <a:ext cx="3424166"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9" name="Line 5">
              <a:extLst>
                <a:ext uri="{FF2B5EF4-FFF2-40B4-BE49-F238E27FC236}">
                  <a16:creationId xmlns:a16="http://schemas.microsoft.com/office/drawing/2014/main" id="{C8DE88E0-1C14-6A5D-A508-6BE97E6ED9DC}"/>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0" name="Line 6">
              <a:extLst>
                <a:ext uri="{FF2B5EF4-FFF2-40B4-BE49-F238E27FC236}">
                  <a16:creationId xmlns:a16="http://schemas.microsoft.com/office/drawing/2014/main" id="{0CC6A91F-B921-45DE-AA2C-7B8C19CA03B2}"/>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2" name="Rectangle 8">
              <a:extLst>
                <a:ext uri="{FF2B5EF4-FFF2-40B4-BE49-F238E27FC236}">
                  <a16:creationId xmlns:a16="http://schemas.microsoft.com/office/drawing/2014/main" id="{C16C481D-A427-570E-4A00-BDFAA31B152C}"/>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grpSp>
      <p:sp>
        <p:nvSpPr>
          <p:cNvPr id="14" name="TextBox 13">
            <a:extLst>
              <a:ext uri="{FF2B5EF4-FFF2-40B4-BE49-F238E27FC236}">
                <a16:creationId xmlns:a16="http://schemas.microsoft.com/office/drawing/2014/main" id="{2D79997E-7D54-580C-67E3-6F42A8182615}"/>
              </a:ext>
            </a:extLst>
          </p:cNvPr>
          <p:cNvSpPr txBox="1"/>
          <p:nvPr/>
        </p:nvSpPr>
        <p:spPr>
          <a:xfrm>
            <a:off x="2756452" y="4990314"/>
            <a:ext cx="7391767" cy="646331"/>
          </a:xfrm>
          <a:prstGeom prst="rect">
            <a:avLst/>
          </a:prstGeom>
          <a:noFill/>
        </p:spPr>
        <p:txBody>
          <a:bodyPr wrap="none" rtlCol="0">
            <a:spAutoFit/>
          </a:bodyPr>
          <a:lstStyle/>
          <a:p>
            <a:r>
              <a:rPr lang="en-US" b="1" dirty="0"/>
              <a:t>Selected promoters upstream of amino acid biosynthetic operons</a:t>
            </a:r>
          </a:p>
          <a:p>
            <a:r>
              <a:rPr lang="en-US" b="1" dirty="0"/>
              <a:t>Primarily focused on BCAA, Met, and Ser</a:t>
            </a:r>
          </a:p>
        </p:txBody>
      </p:sp>
    </p:spTree>
    <p:extLst>
      <p:ext uri="{BB962C8B-B14F-4D97-AF65-F5344CB8AC3E}">
        <p14:creationId xmlns:p14="http://schemas.microsoft.com/office/powerpoint/2010/main" val="356103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E7DB-17AF-AC14-CA9F-DCD1F318F362}"/>
              </a:ext>
            </a:extLst>
          </p:cNvPr>
          <p:cNvSpPr>
            <a:spLocks noGrp="1"/>
          </p:cNvSpPr>
          <p:nvPr>
            <p:ph type="title"/>
          </p:nvPr>
        </p:nvSpPr>
        <p:spPr/>
        <p:txBody>
          <a:bodyPr/>
          <a:lstStyle/>
          <a:p>
            <a:r>
              <a:rPr lang="en-US" dirty="0"/>
              <a:t>Transcriptional response to increases in (p)ppGpp</a:t>
            </a:r>
          </a:p>
        </p:txBody>
      </p:sp>
      <p:pic>
        <p:nvPicPr>
          <p:cNvPr id="4" name="Content Placeholder 3">
            <a:extLst>
              <a:ext uri="{FF2B5EF4-FFF2-40B4-BE49-F238E27FC236}">
                <a16:creationId xmlns:a16="http://schemas.microsoft.com/office/drawing/2014/main" id="{04F8896E-B701-3873-DE5A-E171AC098166}"/>
              </a:ext>
            </a:extLst>
          </p:cNvPr>
          <p:cNvPicPr>
            <a:picLocks noGrp="1" noChangeAspect="1"/>
          </p:cNvPicPr>
          <p:nvPr>
            <p:ph idx="1"/>
          </p:nvPr>
        </p:nvPicPr>
        <p:blipFill>
          <a:blip r:embed="rId2"/>
          <a:stretch>
            <a:fillRect/>
          </a:stretch>
        </p:blipFill>
        <p:spPr>
          <a:xfrm>
            <a:off x="381272" y="1974850"/>
            <a:ext cx="5534370" cy="3390900"/>
          </a:xfrm>
          <a:prstGeom prst="rect">
            <a:avLst/>
          </a:prstGeom>
        </p:spPr>
      </p:pic>
      <p:pic>
        <p:nvPicPr>
          <p:cNvPr id="5" name="Picture 4">
            <a:extLst>
              <a:ext uri="{FF2B5EF4-FFF2-40B4-BE49-F238E27FC236}">
                <a16:creationId xmlns:a16="http://schemas.microsoft.com/office/drawing/2014/main" id="{DE392CF2-6214-588E-3CFB-A9C6DACFBF63}"/>
              </a:ext>
            </a:extLst>
          </p:cNvPr>
          <p:cNvPicPr>
            <a:picLocks noChangeAspect="1"/>
          </p:cNvPicPr>
          <p:nvPr/>
        </p:nvPicPr>
        <p:blipFill>
          <a:blip r:embed="rId3"/>
          <a:stretch>
            <a:fillRect/>
          </a:stretch>
        </p:blipFill>
        <p:spPr>
          <a:xfrm>
            <a:off x="6276358" y="1974850"/>
            <a:ext cx="5675296" cy="3390900"/>
          </a:xfrm>
          <a:prstGeom prst="rect">
            <a:avLst/>
          </a:prstGeom>
        </p:spPr>
      </p:pic>
      <p:sp>
        <p:nvSpPr>
          <p:cNvPr id="6" name="TextBox 5">
            <a:extLst>
              <a:ext uri="{FF2B5EF4-FFF2-40B4-BE49-F238E27FC236}">
                <a16:creationId xmlns:a16="http://schemas.microsoft.com/office/drawing/2014/main" id="{914ACF53-11E2-91D8-C9A8-F7B43B8E9845}"/>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Tree>
    <p:extLst>
      <p:ext uri="{BB962C8B-B14F-4D97-AF65-F5344CB8AC3E}">
        <p14:creationId xmlns:p14="http://schemas.microsoft.com/office/powerpoint/2010/main" val="20479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FE1B2-6587-F52C-B8F9-4529EB7AD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009AE-D692-EE04-B204-5673E06A652E}"/>
              </a:ext>
            </a:extLst>
          </p:cNvPr>
          <p:cNvSpPr>
            <a:spLocks noGrp="1"/>
          </p:cNvSpPr>
          <p:nvPr>
            <p:ph type="title"/>
          </p:nvPr>
        </p:nvSpPr>
        <p:spPr/>
        <p:txBody>
          <a:bodyPr>
            <a:normAutofit fontScale="90000"/>
          </a:bodyPr>
          <a:lstStyle/>
          <a:p>
            <a:r>
              <a:rPr lang="en-US" dirty="0"/>
              <a:t>Aim 2: Characterize bacterial (p)ppGpp metabolism and (p)ppGpp-dependent physiology</a:t>
            </a:r>
          </a:p>
        </p:txBody>
      </p:sp>
      <p:sp>
        <p:nvSpPr>
          <p:cNvPr id="3" name="Content Placeholder 2">
            <a:extLst>
              <a:ext uri="{FF2B5EF4-FFF2-40B4-BE49-F238E27FC236}">
                <a16:creationId xmlns:a16="http://schemas.microsoft.com/office/drawing/2014/main" id="{D5E738A9-A669-BAFB-DC8B-B4E28AF54F27}"/>
              </a:ext>
            </a:extLst>
          </p:cNvPr>
          <p:cNvSpPr>
            <a:spLocks noGrp="1"/>
          </p:cNvSpPr>
          <p:nvPr>
            <p:ph idx="1"/>
          </p:nvPr>
        </p:nvSpPr>
        <p:spPr/>
        <p:txBody>
          <a:bodyPr>
            <a:normAutofit lnSpcReduction="10000"/>
          </a:bodyPr>
          <a:lstStyle/>
          <a:p>
            <a:pPr>
              <a:buFont typeface="Wingdings" pitchFamily="2" charset="2"/>
              <a:buChar char="ü"/>
            </a:pPr>
            <a:r>
              <a:rPr lang="en-US" dirty="0">
                <a:latin typeface="Aptos" panose="020B0004020202020204" pitchFamily="34" charset="0"/>
              </a:rPr>
              <a:t>Evaluate (p)ppGpp synthetases relative contributions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Evaluate (p)ppGpp hydrolase contribution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Determine environmental factors effect on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Assess transcriptional response to (p)ppGpp</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Examine (p)ppGpp-dependent physiology</a:t>
            </a:r>
          </a:p>
        </p:txBody>
      </p:sp>
    </p:spTree>
    <p:extLst>
      <p:ext uri="{BB962C8B-B14F-4D97-AF65-F5344CB8AC3E}">
        <p14:creationId xmlns:p14="http://schemas.microsoft.com/office/powerpoint/2010/main" val="2916163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319E-D842-5DAC-9222-A759B963C062}"/>
              </a:ext>
            </a:extLst>
          </p:cNvPr>
          <p:cNvSpPr>
            <a:spLocks noGrp="1"/>
          </p:cNvSpPr>
          <p:nvPr>
            <p:ph type="title"/>
          </p:nvPr>
        </p:nvSpPr>
        <p:spPr/>
        <p:txBody>
          <a:bodyPr/>
          <a:lstStyle/>
          <a:p>
            <a:r>
              <a:rPr lang="en-US" dirty="0"/>
              <a:t>Physiological response to increases in (p)ppGpp</a:t>
            </a:r>
          </a:p>
        </p:txBody>
      </p:sp>
      <p:pic>
        <p:nvPicPr>
          <p:cNvPr id="4" name="Picture 3">
            <a:extLst>
              <a:ext uri="{FF2B5EF4-FFF2-40B4-BE49-F238E27FC236}">
                <a16:creationId xmlns:a16="http://schemas.microsoft.com/office/drawing/2014/main" id="{3778D248-4AB7-7C72-678D-EBC3315C16E9}"/>
              </a:ext>
            </a:extLst>
          </p:cNvPr>
          <p:cNvPicPr>
            <a:picLocks noChangeAspect="1"/>
          </p:cNvPicPr>
          <p:nvPr/>
        </p:nvPicPr>
        <p:blipFill>
          <a:blip r:embed="rId2"/>
          <a:stretch>
            <a:fillRect/>
          </a:stretch>
        </p:blipFill>
        <p:spPr>
          <a:xfrm>
            <a:off x="2489200" y="1644649"/>
            <a:ext cx="6794500" cy="4168405"/>
          </a:xfrm>
          <a:prstGeom prst="rect">
            <a:avLst/>
          </a:prstGeom>
        </p:spPr>
      </p:pic>
      <p:sp>
        <p:nvSpPr>
          <p:cNvPr id="7" name="TextBox 6">
            <a:extLst>
              <a:ext uri="{FF2B5EF4-FFF2-40B4-BE49-F238E27FC236}">
                <a16:creationId xmlns:a16="http://schemas.microsoft.com/office/drawing/2014/main" id="{FB1E593D-440F-BB14-6F5C-8ECD04E82804}"/>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Tree>
    <p:extLst>
      <p:ext uri="{BB962C8B-B14F-4D97-AF65-F5344CB8AC3E}">
        <p14:creationId xmlns:p14="http://schemas.microsoft.com/office/powerpoint/2010/main" val="1192648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5E32E10-0B00-9C45-BC21-4A7369DE89CB}"/>
              </a:ext>
            </a:extLst>
          </p:cNvPr>
          <p:cNvPicPr>
            <a:picLocks noChangeAspect="1"/>
          </p:cNvPicPr>
          <p:nvPr/>
        </p:nvPicPr>
        <p:blipFill rotWithShape="1">
          <a:blip r:embed="rId3"/>
          <a:srcRect t="33929" r="5841" b="33572"/>
          <a:stretch/>
        </p:blipFill>
        <p:spPr>
          <a:xfrm>
            <a:off x="95249" y="1360170"/>
            <a:ext cx="12096751" cy="2922717"/>
          </a:xfrm>
          <a:prstGeom prst="rect">
            <a:avLst/>
          </a:prstGeom>
        </p:spPr>
      </p:pic>
      <p:sp>
        <p:nvSpPr>
          <p:cNvPr id="19" name="TextBox 18">
            <a:extLst>
              <a:ext uri="{FF2B5EF4-FFF2-40B4-BE49-F238E27FC236}">
                <a16:creationId xmlns:a16="http://schemas.microsoft.com/office/drawing/2014/main" id="{80EA2A4B-E7A2-2545-946D-5CD2774534A6}"/>
              </a:ext>
            </a:extLst>
          </p:cNvPr>
          <p:cNvSpPr txBox="1"/>
          <p:nvPr/>
        </p:nvSpPr>
        <p:spPr>
          <a:xfrm>
            <a:off x="838200" y="4579991"/>
            <a:ext cx="2210559" cy="1200329"/>
          </a:xfrm>
          <a:prstGeom prst="rect">
            <a:avLst/>
          </a:prstGeom>
          <a:solidFill>
            <a:schemeClr val="bg1"/>
          </a:solidFill>
        </p:spPr>
        <p:txBody>
          <a:bodyPr wrap="square" rtlCol="0">
            <a:spAutoFit/>
          </a:bodyPr>
          <a:lstStyle/>
          <a:p>
            <a:r>
              <a:rPr lang="en-US" dirty="0"/>
              <a:t>Peptide containing alkyne modified puromycin (OPP)</a:t>
            </a:r>
          </a:p>
          <a:p>
            <a:endParaRPr lang="en-US" dirty="0"/>
          </a:p>
        </p:txBody>
      </p:sp>
      <p:sp>
        <p:nvSpPr>
          <p:cNvPr id="20" name="TextBox 19">
            <a:extLst>
              <a:ext uri="{FF2B5EF4-FFF2-40B4-BE49-F238E27FC236}">
                <a16:creationId xmlns:a16="http://schemas.microsoft.com/office/drawing/2014/main" id="{CB1FC94F-3D92-A140-8759-E6CA479291F7}"/>
              </a:ext>
            </a:extLst>
          </p:cNvPr>
          <p:cNvSpPr txBox="1"/>
          <p:nvPr/>
        </p:nvSpPr>
        <p:spPr>
          <a:xfrm>
            <a:off x="3962078" y="4579989"/>
            <a:ext cx="1605003" cy="1200329"/>
          </a:xfrm>
          <a:prstGeom prst="rect">
            <a:avLst/>
          </a:prstGeom>
          <a:solidFill>
            <a:schemeClr val="bg1"/>
          </a:solidFill>
        </p:spPr>
        <p:txBody>
          <a:bodyPr wrap="square" rtlCol="0">
            <a:spAutoFit/>
          </a:bodyPr>
          <a:lstStyle/>
          <a:p>
            <a:r>
              <a:rPr lang="en-US" dirty="0"/>
              <a:t>Alexa Fluor™ with azide group</a:t>
            </a:r>
          </a:p>
          <a:p>
            <a:r>
              <a:rPr lang="en-US" dirty="0"/>
              <a:t> </a:t>
            </a:r>
          </a:p>
        </p:txBody>
      </p:sp>
      <p:sp>
        <p:nvSpPr>
          <p:cNvPr id="21" name="TextBox 20">
            <a:extLst>
              <a:ext uri="{FF2B5EF4-FFF2-40B4-BE49-F238E27FC236}">
                <a16:creationId xmlns:a16="http://schemas.microsoft.com/office/drawing/2014/main" id="{3FDFA347-2D7D-D140-8869-E6794CA1229A}"/>
              </a:ext>
            </a:extLst>
          </p:cNvPr>
          <p:cNvSpPr txBox="1"/>
          <p:nvPr/>
        </p:nvSpPr>
        <p:spPr>
          <a:xfrm>
            <a:off x="9340977" y="4579990"/>
            <a:ext cx="1671580" cy="1477328"/>
          </a:xfrm>
          <a:prstGeom prst="rect">
            <a:avLst/>
          </a:prstGeom>
          <a:solidFill>
            <a:schemeClr val="bg1"/>
          </a:solidFill>
        </p:spPr>
        <p:txBody>
          <a:bodyPr wrap="square" rtlCol="0">
            <a:spAutoFit/>
          </a:bodyPr>
          <a:lstStyle/>
          <a:p>
            <a:r>
              <a:rPr lang="en-US" dirty="0"/>
              <a:t>Fluorescently labelled cyclization product</a:t>
            </a:r>
          </a:p>
          <a:p>
            <a:r>
              <a:rPr lang="en-US" dirty="0"/>
              <a:t> </a:t>
            </a:r>
          </a:p>
        </p:txBody>
      </p:sp>
      <p:sp>
        <p:nvSpPr>
          <p:cNvPr id="2" name="TextBox 1">
            <a:extLst>
              <a:ext uri="{FF2B5EF4-FFF2-40B4-BE49-F238E27FC236}">
                <a16:creationId xmlns:a16="http://schemas.microsoft.com/office/drawing/2014/main" id="{C1BE1253-1440-5845-B43A-9DE786339876}"/>
              </a:ext>
            </a:extLst>
          </p:cNvPr>
          <p:cNvSpPr txBox="1"/>
          <p:nvPr/>
        </p:nvSpPr>
        <p:spPr>
          <a:xfrm rot="2969071">
            <a:off x="1319410" y="3276592"/>
            <a:ext cx="600818" cy="259097"/>
          </a:xfrm>
          <a:prstGeom prst="rect">
            <a:avLst/>
          </a:prstGeom>
          <a:solidFill>
            <a:srgbClr val="8538A3"/>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E106571-1A1C-B547-A5F8-6E8B1864619A}"/>
              </a:ext>
            </a:extLst>
          </p:cNvPr>
          <p:cNvSpPr txBox="1"/>
          <p:nvPr/>
        </p:nvSpPr>
        <p:spPr>
          <a:xfrm rot="2969071">
            <a:off x="8746920" y="3199353"/>
            <a:ext cx="600818" cy="259097"/>
          </a:xfrm>
          <a:prstGeom prst="rect">
            <a:avLst/>
          </a:prstGeom>
          <a:solidFill>
            <a:srgbClr val="8538A3"/>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FCF8AB9-AA74-E74F-BFD4-5F0E91FE9049}"/>
              </a:ext>
            </a:extLst>
          </p:cNvPr>
          <p:cNvSpPr txBox="1"/>
          <p:nvPr/>
        </p:nvSpPr>
        <p:spPr>
          <a:xfrm>
            <a:off x="1657729" y="4010991"/>
            <a:ext cx="915442" cy="369332"/>
          </a:xfrm>
          <a:prstGeom prst="rect">
            <a:avLst/>
          </a:prstGeom>
          <a:noFill/>
        </p:spPr>
        <p:txBody>
          <a:bodyPr wrap="square" rtlCol="0">
            <a:spAutoFit/>
          </a:bodyPr>
          <a:lstStyle/>
          <a:p>
            <a:r>
              <a:rPr lang="en-US" dirty="0"/>
              <a:t>OPP</a:t>
            </a:r>
          </a:p>
        </p:txBody>
      </p:sp>
      <p:sp>
        <p:nvSpPr>
          <p:cNvPr id="14" name="TextBox 13">
            <a:extLst>
              <a:ext uri="{FF2B5EF4-FFF2-40B4-BE49-F238E27FC236}">
                <a16:creationId xmlns:a16="http://schemas.microsoft.com/office/drawing/2014/main" id="{F75B0826-FB80-D749-BBC3-2CD2A57AF92A}"/>
              </a:ext>
            </a:extLst>
          </p:cNvPr>
          <p:cNvSpPr txBox="1"/>
          <p:nvPr/>
        </p:nvSpPr>
        <p:spPr>
          <a:xfrm>
            <a:off x="9047329" y="4010991"/>
            <a:ext cx="915442" cy="369332"/>
          </a:xfrm>
          <a:prstGeom prst="rect">
            <a:avLst/>
          </a:prstGeom>
          <a:noFill/>
        </p:spPr>
        <p:txBody>
          <a:bodyPr wrap="square" rtlCol="0">
            <a:spAutoFit/>
          </a:bodyPr>
          <a:lstStyle/>
          <a:p>
            <a:r>
              <a:rPr lang="en-US" dirty="0"/>
              <a:t>OPP</a:t>
            </a:r>
          </a:p>
        </p:txBody>
      </p:sp>
      <p:sp>
        <p:nvSpPr>
          <p:cNvPr id="6" name="Title 5">
            <a:extLst>
              <a:ext uri="{FF2B5EF4-FFF2-40B4-BE49-F238E27FC236}">
                <a16:creationId xmlns:a16="http://schemas.microsoft.com/office/drawing/2014/main" id="{39319A63-57D6-4255-8938-4E4FA55BFF5D}"/>
              </a:ext>
            </a:extLst>
          </p:cNvPr>
          <p:cNvSpPr>
            <a:spLocks noGrp="1"/>
          </p:cNvSpPr>
          <p:nvPr>
            <p:ph type="title"/>
          </p:nvPr>
        </p:nvSpPr>
        <p:spPr/>
        <p:txBody>
          <a:bodyPr>
            <a:normAutofit fontScale="90000"/>
          </a:bodyPr>
          <a:lstStyle/>
          <a:p>
            <a:r>
              <a:rPr lang="en-US" dirty="0"/>
              <a:t>Monitoring </a:t>
            </a:r>
            <a:r>
              <a:rPr lang="en-US" i="1" dirty="0"/>
              <a:t>in vivo </a:t>
            </a:r>
            <a:r>
              <a:rPr lang="en-US" dirty="0"/>
              <a:t>protein synthesis levels using O-propargyl-puromycin (OPP) labeling </a:t>
            </a:r>
          </a:p>
        </p:txBody>
      </p:sp>
      <p:sp>
        <p:nvSpPr>
          <p:cNvPr id="3" name="TextBox 2">
            <a:extLst>
              <a:ext uri="{FF2B5EF4-FFF2-40B4-BE49-F238E27FC236}">
                <a16:creationId xmlns:a16="http://schemas.microsoft.com/office/drawing/2014/main" id="{FA547ACA-8711-0B5B-E789-B07E0D389730}"/>
              </a:ext>
            </a:extLst>
          </p:cNvPr>
          <p:cNvSpPr txBox="1"/>
          <p:nvPr/>
        </p:nvSpPr>
        <p:spPr>
          <a:xfrm>
            <a:off x="10901261" y="6519446"/>
            <a:ext cx="1290739" cy="338554"/>
          </a:xfrm>
          <a:prstGeom prst="rect">
            <a:avLst/>
          </a:prstGeom>
          <a:noFill/>
        </p:spPr>
        <p:txBody>
          <a:bodyPr wrap="none" rtlCol="0">
            <a:spAutoFit/>
          </a:bodyPr>
          <a:lstStyle/>
          <a:p>
            <a:pPr algn="r"/>
            <a:r>
              <a:rPr lang="en-US" sz="1600" b="1" dirty="0"/>
              <a:t>Simon Diez</a:t>
            </a:r>
          </a:p>
        </p:txBody>
      </p:sp>
    </p:spTree>
    <p:extLst>
      <p:ext uri="{BB962C8B-B14F-4D97-AF65-F5344CB8AC3E}">
        <p14:creationId xmlns:p14="http://schemas.microsoft.com/office/powerpoint/2010/main" val="323300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80F498-E1F5-2A60-0A14-66A8951E0EBD}"/>
              </a:ext>
            </a:extLst>
          </p:cNvPr>
          <p:cNvSpPr/>
          <p:nvPr/>
        </p:nvSpPr>
        <p:spPr>
          <a:xfrm>
            <a:off x="5111574" y="1828800"/>
            <a:ext cx="3855338" cy="395823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flipH="1">
            <a:off x="10602385" y="5126651"/>
            <a:ext cx="881318" cy="774686"/>
          </a:xfrm>
          <a:prstGeom prst="rect">
            <a:avLst/>
          </a:prstGeom>
          <a:solidFill>
            <a:schemeClr val="bg1"/>
          </a:solidFill>
        </p:spPr>
        <p:txBody>
          <a:bodyPr wrap="square" rtlCol="0">
            <a:spAutoFit/>
          </a:bodyPr>
          <a:lstStyle/>
          <a:p>
            <a:endParaRPr lang="en-US"/>
          </a:p>
        </p:txBody>
      </p:sp>
      <p:sp>
        <p:nvSpPr>
          <p:cNvPr id="2" name="Title 1">
            <a:extLst>
              <a:ext uri="{FF2B5EF4-FFF2-40B4-BE49-F238E27FC236}">
                <a16:creationId xmlns:a16="http://schemas.microsoft.com/office/drawing/2014/main" id="{F3C4C947-6AE8-B1C7-77FF-2714F844D38D}"/>
              </a:ext>
            </a:extLst>
          </p:cNvPr>
          <p:cNvSpPr>
            <a:spLocks noGrp="1"/>
          </p:cNvSpPr>
          <p:nvPr>
            <p:ph type="title"/>
          </p:nvPr>
        </p:nvSpPr>
        <p:spPr/>
        <p:txBody>
          <a:bodyPr/>
          <a:lstStyle/>
          <a:p>
            <a:r>
              <a:rPr lang="en-US" dirty="0"/>
              <a:t>Bacterial growth</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2A29137-2773-CE7C-0F2D-1455338424AB}"/>
                  </a:ext>
                </a:extLst>
              </p14:cNvPr>
              <p14:cNvContentPartPr/>
              <p14:nvPr/>
            </p14:nvContentPartPr>
            <p14:xfrm>
              <a:off x="1975343" y="2374900"/>
              <a:ext cx="6991571" cy="3280620"/>
            </p14:xfrm>
          </p:contentPart>
        </mc:Choice>
        <mc:Fallback xmlns="">
          <p:pic>
            <p:nvPicPr>
              <p:cNvPr id="19" name="Ink 18">
                <a:extLst>
                  <a:ext uri="{FF2B5EF4-FFF2-40B4-BE49-F238E27FC236}">
                    <a16:creationId xmlns:a16="http://schemas.microsoft.com/office/drawing/2014/main" id="{B2A29137-2773-CE7C-0F2D-1455338424AB}"/>
                  </a:ext>
                </a:extLst>
              </p:cNvPr>
              <p:cNvPicPr/>
              <p:nvPr/>
            </p:nvPicPr>
            <p:blipFill>
              <a:blip r:embed="rId4"/>
              <a:stretch>
                <a:fillRect/>
              </a:stretch>
            </p:blipFill>
            <p:spPr>
              <a:xfrm>
                <a:off x="1965983" y="2365539"/>
                <a:ext cx="7010291" cy="3299342"/>
              </a:xfrm>
              <a:prstGeom prst="rect">
                <a:avLst/>
              </a:prstGeom>
            </p:spPr>
          </p:pic>
        </mc:Fallback>
      </mc:AlternateContent>
      <p:cxnSp>
        <p:nvCxnSpPr>
          <p:cNvPr id="21" name="Straight Connector 20">
            <a:extLst>
              <a:ext uri="{FF2B5EF4-FFF2-40B4-BE49-F238E27FC236}">
                <a16:creationId xmlns:a16="http://schemas.microsoft.com/office/drawing/2014/main" id="{379E2E15-2F97-B321-DC39-F91EAB110837}"/>
              </a:ext>
            </a:extLst>
          </p:cNvPr>
          <p:cNvCxnSpPr/>
          <p:nvPr/>
        </p:nvCxnSpPr>
        <p:spPr>
          <a:xfrm flipV="1">
            <a:off x="1949943" y="1828800"/>
            <a:ext cx="0" cy="3975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04E45-8DDB-1857-EB50-A7FB4137C659}"/>
              </a:ext>
            </a:extLst>
          </p:cNvPr>
          <p:cNvCxnSpPr/>
          <p:nvPr/>
        </p:nvCxnSpPr>
        <p:spPr>
          <a:xfrm>
            <a:off x="1949943" y="5787037"/>
            <a:ext cx="74861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8E95B2-EC41-C8CC-5A2F-C76E3DA10A25}"/>
              </a:ext>
            </a:extLst>
          </p:cNvPr>
          <p:cNvSpPr txBox="1"/>
          <p:nvPr/>
        </p:nvSpPr>
        <p:spPr>
          <a:xfrm rot="16200000">
            <a:off x="808729" y="3437647"/>
            <a:ext cx="1518364" cy="369332"/>
          </a:xfrm>
          <a:prstGeom prst="rect">
            <a:avLst/>
          </a:prstGeom>
          <a:noFill/>
        </p:spPr>
        <p:txBody>
          <a:bodyPr wrap="none" rtlCol="0">
            <a:spAutoFit/>
          </a:bodyPr>
          <a:lstStyle/>
          <a:p>
            <a:r>
              <a:rPr lang="en-US" b="1" dirty="0"/>
              <a:t>Cell number</a:t>
            </a:r>
            <a:endParaRPr lang="en-US" b="1" baseline="-25000" dirty="0"/>
          </a:p>
        </p:txBody>
      </p:sp>
      <p:sp>
        <p:nvSpPr>
          <p:cNvPr id="25" name="TextBox 24">
            <a:extLst>
              <a:ext uri="{FF2B5EF4-FFF2-40B4-BE49-F238E27FC236}">
                <a16:creationId xmlns:a16="http://schemas.microsoft.com/office/drawing/2014/main" id="{942BFC3B-F272-96DC-5AC2-90E4796E3573}"/>
              </a:ext>
            </a:extLst>
          </p:cNvPr>
          <p:cNvSpPr txBox="1"/>
          <p:nvPr/>
        </p:nvSpPr>
        <p:spPr>
          <a:xfrm>
            <a:off x="5111574" y="5803900"/>
            <a:ext cx="719108" cy="369332"/>
          </a:xfrm>
          <a:prstGeom prst="rect">
            <a:avLst/>
          </a:prstGeom>
          <a:noFill/>
        </p:spPr>
        <p:txBody>
          <a:bodyPr wrap="none" rtlCol="0">
            <a:spAutoFit/>
          </a:bodyPr>
          <a:lstStyle/>
          <a:p>
            <a:r>
              <a:rPr lang="en-US" b="1" dirty="0"/>
              <a:t>Time</a:t>
            </a: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671DB803-65B0-9FB6-BA6F-F295A69594C5}"/>
                  </a:ext>
                </a:extLst>
              </p14:cNvPr>
              <p14:cNvContentPartPr/>
              <p14:nvPr/>
            </p14:nvContentPartPr>
            <p14:xfrm>
              <a:off x="1697460" y="2211660"/>
              <a:ext cx="6480" cy="21240"/>
            </p14:xfrm>
          </p:contentPart>
        </mc:Choice>
        <mc:Fallback xmlns="">
          <p:pic>
            <p:nvPicPr>
              <p:cNvPr id="31" name="Ink 30">
                <a:extLst>
                  <a:ext uri="{FF2B5EF4-FFF2-40B4-BE49-F238E27FC236}">
                    <a16:creationId xmlns:a16="http://schemas.microsoft.com/office/drawing/2014/main" id="{671DB803-65B0-9FB6-BA6F-F295A69594C5}"/>
                  </a:ext>
                </a:extLst>
              </p:cNvPr>
              <p:cNvPicPr/>
              <p:nvPr/>
            </p:nvPicPr>
            <p:blipFill>
              <a:blip r:embed="rId6"/>
              <a:stretch>
                <a:fillRect/>
              </a:stretch>
            </p:blipFill>
            <p:spPr>
              <a:xfrm>
                <a:off x="1686660" y="2200860"/>
                <a:ext cx="27720" cy="42480"/>
              </a:xfrm>
              <a:prstGeom prst="rect">
                <a:avLst/>
              </a:prstGeom>
            </p:spPr>
          </p:pic>
        </mc:Fallback>
      </mc:AlternateContent>
      <p:sp>
        <p:nvSpPr>
          <p:cNvPr id="3" name="TextBox 2">
            <a:extLst>
              <a:ext uri="{FF2B5EF4-FFF2-40B4-BE49-F238E27FC236}">
                <a16:creationId xmlns:a16="http://schemas.microsoft.com/office/drawing/2014/main" id="{A190FA07-0088-67D7-41D4-50806B52A05D}"/>
              </a:ext>
            </a:extLst>
          </p:cNvPr>
          <p:cNvSpPr txBox="1"/>
          <p:nvPr/>
        </p:nvSpPr>
        <p:spPr>
          <a:xfrm>
            <a:off x="6427537" y="1465771"/>
            <a:ext cx="1223412" cy="369332"/>
          </a:xfrm>
          <a:prstGeom prst="rect">
            <a:avLst/>
          </a:prstGeom>
          <a:noFill/>
        </p:spPr>
        <p:txBody>
          <a:bodyPr wrap="none" rtlCol="0">
            <a:spAutoFit/>
          </a:bodyPr>
          <a:lstStyle/>
          <a:p>
            <a:pPr algn="ctr"/>
            <a:r>
              <a:rPr lang="en-US" dirty="0"/>
              <a:t>Stationary</a:t>
            </a:r>
          </a:p>
        </p:txBody>
      </p:sp>
    </p:spTree>
    <p:extLst>
      <p:ext uri="{BB962C8B-B14F-4D97-AF65-F5344CB8AC3E}">
        <p14:creationId xmlns:p14="http://schemas.microsoft.com/office/powerpoint/2010/main" val="979591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DA2F0-6D09-8008-5BE2-5AAD11973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E5E3E-4A54-AE4E-8D9F-3C5E145AEA30}"/>
              </a:ext>
            </a:extLst>
          </p:cNvPr>
          <p:cNvSpPr>
            <a:spLocks noGrp="1"/>
          </p:cNvSpPr>
          <p:nvPr>
            <p:ph type="title"/>
          </p:nvPr>
        </p:nvSpPr>
        <p:spPr/>
        <p:txBody>
          <a:bodyPr/>
          <a:lstStyle/>
          <a:p>
            <a:r>
              <a:rPr lang="en-US" dirty="0"/>
              <a:t>Protein synthesis levels during increases in (p)ppGpp</a:t>
            </a:r>
          </a:p>
        </p:txBody>
      </p:sp>
      <p:pic>
        <p:nvPicPr>
          <p:cNvPr id="6" name="Content Placeholder 5">
            <a:extLst>
              <a:ext uri="{FF2B5EF4-FFF2-40B4-BE49-F238E27FC236}">
                <a16:creationId xmlns:a16="http://schemas.microsoft.com/office/drawing/2014/main" id="{F7D44DCC-A48D-4105-9861-B440FE39C181}"/>
              </a:ext>
            </a:extLst>
          </p:cNvPr>
          <p:cNvPicPr>
            <a:picLocks noGrp="1" noChangeAspect="1"/>
          </p:cNvPicPr>
          <p:nvPr>
            <p:ph idx="1"/>
          </p:nvPr>
        </p:nvPicPr>
        <p:blipFill>
          <a:blip r:embed="rId2"/>
          <a:stretch>
            <a:fillRect/>
          </a:stretch>
        </p:blipFill>
        <p:spPr>
          <a:xfrm>
            <a:off x="0" y="2197894"/>
            <a:ext cx="3810000" cy="2781300"/>
          </a:xfrm>
          <a:prstGeom prst="rect">
            <a:avLst/>
          </a:prstGeom>
        </p:spPr>
      </p:pic>
      <p:pic>
        <p:nvPicPr>
          <p:cNvPr id="7" name="Picture 6">
            <a:extLst>
              <a:ext uri="{FF2B5EF4-FFF2-40B4-BE49-F238E27FC236}">
                <a16:creationId xmlns:a16="http://schemas.microsoft.com/office/drawing/2014/main" id="{5CD01A14-DE8D-8D18-8B0B-E1C3FB3DBC83}"/>
              </a:ext>
            </a:extLst>
          </p:cNvPr>
          <p:cNvPicPr>
            <a:picLocks noChangeAspect="1"/>
          </p:cNvPicPr>
          <p:nvPr/>
        </p:nvPicPr>
        <p:blipFill>
          <a:blip r:embed="rId3"/>
          <a:stretch>
            <a:fillRect/>
          </a:stretch>
        </p:blipFill>
        <p:spPr>
          <a:xfrm>
            <a:off x="3473450" y="2133320"/>
            <a:ext cx="3810000" cy="2591360"/>
          </a:xfrm>
          <a:prstGeom prst="rect">
            <a:avLst/>
          </a:prstGeom>
        </p:spPr>
      </p:pic>
      <p:pic>
        <p:nvPicPr>
          <p:cNvPr id="9" name="Picture 8">
            <a:extLst>
              <a:ext uri="{FF2B5EF4-FFF2-40B4-BE49-F238E27FC236}">
                <a16:creationId xmlns:a16="http://schemas.microsoft.com/office/drawing/2014/main" id="{29B3C067-145A-0F9B-673E-0E684D2DC55F}"/>
              </a:ext>
            </a:extLst>
          </p:cNvPr>
          <p:cNvPicPr>
            <a:picLocks noChangeAspect="1"/>
          </p:cNvPicPr>
          <p:nvPr/>
        </p:nvPicPr>
        <p:blipFill>
          <a:blip r:embed="rId4"/>
          <a:stretch>
            <a:fillRect/>
          </a:stretch>
        </p:blipFill>
        <p:spPr>
          <a:xfrm>
            <a:off x="7499350" y="2356644"/>
            <a:ext cx="2260600" cy="2463800"/>
          </a:xfrm>
          <a:prstGeom prst="rect">
            <a:avLst/>
          </a:prstGeom>
        </p:spPr>
      </p:pic>
      <p:pic>
        <p:nvPicPr>
          <p:cNvPr id="10" name="Picture 9">
            <a:extLst>
              <a:ext uri="{FF2B5EF4-FFF2-40B4-BE49-F238E27FC236}">
                <a16:creationId xmlns:a16="http://schemas.microsoft.com/office/drawing/2014/main" id="{BE329883-C39A-85DC-64CC-E0ADBB6F2825}"/>
              </a:ext>
            </a:extLst>
          </p:cNvPr>
          <p:cNvPicPr>
            <a:picLocks noChangeAspect="1"/>
          </p:cNvPicPr>
          <p:nvPr/>
        </p:nvPicPr>
        <p:blipFill>
          <a:blip r:embed="rId5"/>
          <a:stretch>
            <a:fillRect/>
          </a:stretch>
        </p:blipFill>
        <p:spPr>
          <a:xfrm>
            <a:off x="9620250" y="2356644"/>
            <a:ext cx="2273300" cy="2463800"/>
          </a:xfrm>
          <a:prstGeom prst="rect">
            <a:avLst/>
          </a:prstGeom>
        </p:spPr>
      </p:pic>
      <p:sp>
        <p:nvSpPr>
          <p:cNvPr id="11" name="Rectangle 10">
            <a:extLst>
              <a:ext uri="{FF2B5EF4-FFF2-40B4-BE49-F238E27FC236}">
                <a16:creationId xmlns:a16="http://schemas.microsoft.com/office/drawing/2014/main" id="{48FF7FE8-2F0D-BDC0-597E-EE78A6738803}"/>
              </a:ext>
            </a:extLst>
          </p:cNvPr>
          <p:cNvSpPr/>
          <p:nvPr/>
        </p:nvSpPr>
        <p:spPr>
          <a:xfrm rot="5400000">
            <a:off x="5345342" y="2805881"/>
            <a:ext cx="1259651" cy="2832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13CE78-E086-707D-C8AE-B61CB66F7B94}"/>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sp>
        <p:nvSpPr>
          <p:cNvPr id="13" name="Rectangle 12">
            <a:extLst>
              <a:ext uri="{FF2B5EF4-FFF2-40B4-BE49-F238E27FC236}">
                <a16:creationId xmlns:a16="http://schemas.microsoft.com/office/drawing/2014/main" id="{C06A9258-EAFA-80CC-FBAA-0EA7E7BF3184}"/>
              </a:ext>
            </a:extLst>
          </p:cNvPr>
          <p:cNvSpPr/>
          <p:nvPr/>
        </p:nvSpPr>
        <p:spPr>
          <a:xfrm rot="5400000" flipH="1">
            <a:off x="3923842" y="3529779"/>
            <a:ext cx="521251" cy="1384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6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A748-7359-E406-D1F5-D0AF03401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29728D-41F7-A100-AAAD-FB7E002F82D4}"/>
              </a:ext>
            </a:extLst>
          </p:cNvPr>
          <p:cNvSpPr>
            <a:spLocks noGrp="1"/>
          </p:cNvSpPr>
          <p:nvPr>
            <p:ph type="title"/>
          </p:nvPr>
        </p:nvSpPr>
        <p:spPr/>
        <p:txBody>
          <a:bodyPr>
            <a:normAutofit fontScale="90000"/>
          </a:bodyPr>
          <a:lstStyle/>
          <a:p>
            <a:r>
              <a:rPr lang="en-US" dirty="0"/>
              <a:t>Aim 2: Characterize bacterial (p)ppGpp metabolism and (p)ppGpp-dependent physiology</a:t>
            </a:r>
          </a:p>
        </p:txBody>
      </p:sp>
      <p:sp>
        <p:nvSpPr>
          <p:cNvPr id="3" name="Content Placeholder 2">
            <a:extLst>
              <a:ext uri="{FF2B5EF4-FFF2-40B4-BE49-F238E27FC236}">
                <a16:creationId xmlns:a16="http://schemas.microsoft.com/office/drawing/2014/main" id="{7C65464C-94C8-92DE-3ACA-56BE7D392B74}"/>
              </a:ext>
            </a:extLst>
          </p:cNvPr>
          <p:cNvSpPr>
            <a:spLocks noGrp="1"/>
          </p:cNvSpPr>
          <p:nvPr>
            <p:ph idx="1"/>
          </p:nvPr>
        </p:nvSpPr>
        <p:spPr/>
        <p:txBody>
          <a:bodyPr>
            <a:normAutofit lnSpcReduction="10000"/>
          </a:bodyPr>
          <a:lstStyle/>
          <a:p>
            <a:pPr>
              <a:buFont typeface="Wingdings" pitchFamily="2" charset="2"/>
              <a:buChar char="ü"/>
            </a:pPr>
            <a:r>
              <a:rPr lang="en-US" dirty="0">
                <a:latin typeface="Aptos" panose="020B0004020202020204" pitchFamily="34" charset="0"/>
              </a:rPr>
              <a:t>Evaluate (p)ppGpp synthetases relative contributions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Evaluate (p)ppGpp hydrolase contribution to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Determine environmental factors effect on metabolism</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Assess transcriptional response to (p)ppGpp</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Examine (p)ppGpp-dependent physiology</a:t>
            </a:r>
          </a:p>
        </p:txBody>
      </p:sp>
    </p:spTree>
    <p:extLst>
      <p:ext uri="{BB962C8B-B14F-4D97-AF65-F5344CB8AC3E}">
        <p14:creationId xmlns:p14="http://schemas.microsoft.com/office/powerpoint/2010/main" val="902204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F7DF-CCA9-81A2-5676-94065E587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D9702-0E69-9595-BFDB-E25A88928069}"/>
              </a:ext>
            </a:extLst>
          </p:cNvPr>
          <p:cNvSpPr>
            <a:spLocks noGrp="1"/>
          </p:cNvSpPr>
          <p:nvPr>
            <p:ph type="title"/>
          </p:nvPr>
        </p:nvSpPr>
        <p:spPr/>
        <p:txBody>
          <a:bodyPr/>
          <a:lstStyle/>
          <a:p>
            <a:r>
              <a:rPr lang="en-US" dirty="0"/>
              <a:t>Aims of this thesis</a:t>
            </a:r>
          </a:p>
        </p:txBody>
      </p:sp>
      <p:sp>
        <p:nvSpPr>
          <p:cNvPr id="3" name="Content Placeholder 2">
            <a:extLst>
              <a:ext uri="{FF2B5EF4-FFF2-40B4-BE49-F238E27FC236}">
                <a16:creationId xmlns:a16="http://schemas.microsoft.com/office/drawing/2014/main" id="{DA5BA8FF-9870-E069-EB65-CCB3C96D7C5D}"/>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Aim 1: Develop and validate a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Aim 2: Characterize bacterial (p)ppGpp metabolism and (p)ppGpp-dependent physiology</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Aim 3: Analyze (p)ppGpp signaling heterogeneity within a population</a:t>
            </a:r>
          </a:p>
        </p:txBody>
      </p:sp>
    </p:spTree>
    <p:extLst>
      <p:ext uri="{BB962C8B-B14F-4D97-AF65-F5344CB8AC3E}">
        <p14:creationId xmlns:p14="http://schemas.microsoft.com/office/powerpoint/2010/main" val="3024265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366D-D622-DAEB-D2F9-0A08133ABF0F}"/>
              </a:ext>
            </a:extLst>
          </p:cNvPr>
          <p:cNvSpPr>
            <a:spLocks noGrp="1"/>
          </p:cNvSpPr>
          <p:nvPr>
            <p:ph type="title"/>
          </p:nvPr>
        </p:nvSpPr>
        <p:spPr/>
        <p:txBody>
          <a:bodyPr>
            <a:normAutofit/>
          </a:bodyPr>
          <a:lstStyle/>
          <a:p>
            <a:r>
              <a:rPr lang="en-US" dirty="0"/>
              <a:t>Aim 3: Analyze (p)ppGpp signaling heterogeneity within a population</a:t>
            </a:r>
          </a:p>
        </p:txBody>
      </p:sp>
      <p:sp>
        <p:nvSpPr>
          <p:cNvPr id="3" name="Content Placeholder 2">
            <a:extLst>
              <a:ext uri="{FF2B5EF4-FFF2-40B4-BE49-F238E27FC236}">
                <a16:creationId xmlns:a16="http://schemas.microsoft.com/office/drawing/2014/main" id="{F747F306-2B84-BFF9-5D02-E506E850ED56}"/>
              </a:ext>
            </a:extLst>
          </p:cNvPr>
          <p:cNvSpPr>
            <a:spLocks noGrp="1"/>
          </p:cNvSpPr>
          <p:nvPr>
            <p:ph idx="1"/>
          </p:nvPr>
        </p:nvSpPr>
        <p:spPr/>
        <p:txBody>
          <a:bodyPr/>
          <a:lstStyle/>
          <a:p>
            <a:pPr>
              <a:buFont typeface="Wingdings" pitchFamily="2" charset="2"/>
              <a:buChar char="q"/>
            </a:pPr>
            <a:r>
              <a:rPr lang="en-US" dirty="0">
                <a:latin typeface="Aptos" panose="020B0004020202020204" pitchFamily="34" charset="0"/>
              </a:rPr>
              <a:t>Develop and characterize a single cell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Identify factors that contribute to single-cell signal</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Assess correlation between heterogeneity in (p)ppGpp and transcriptomes</a:t>
            </a:r>
          </a:p>
          <a:p>
            <a:pPr marL="0" indent="0">
              <a:buNone/>
            </a:pPr>
            <a:endParaRPr lang="en-US" dirty="0">
              <a:latin typeface="Aptos" panose="020B0004020202020204" pitchFamily="34" charset="0"/>
            </a:endParaRPr>
          </a:p>
        </p:txBody>
      </p:sp>
    </p:spTree>
    <p:extLst>
      <p:ext uri="{BB962C8B-B14F-4D97-AF65-F5344CB8AC3E}">
        <p14:creationId xmlns:p14="http://schemas.microsoft.com/office/powerpoint/2010/main" val="4004915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29F93E-2251-7BC6-47B1-D07A593D7D4A}"/>
              </a:ext>
            </a:extLst>
          </p:cNvPr>
          <p:cNvSpPr>
            <a:spLocks noGrp="1"/>
          </p:cNvSpPr>
          <p:nvPr>
            <p:ph type="title"/>
          </p:nvPr>
        </p:nvSpPr>
        <p:spPr/>
        <p:txBody>
          <a:bodyPr/>
          <a:lstStyle/>
          <a:p>
            <a:r>
              <a:rPr lang="en-US" dirty="0"/>
              <a:t>Bacterial heterogeneity as an evolutionary bet-hedging strategy</a:t>
            </a:r>
          </a:p>
        </p:txBody>
      </p:sp>
      <p:pic>
        <p:nvPicPr>
          <p:cNvPr id="5" name="Content Placeholder 4" descr="A black background with colorful objects&#10;&#10;AI-generated content may be incorrect.">
            <a:extLst>
              <a:ext uri="{FF2B5EF4-FFF2-40B4-BE49-F238E27FC236}">
                <a16:creationId xmlns:a16="http://schemas.microsoft.com/office/drawing/2014/main" id="{7E4E5CFA-E80F-2372-8D3B-5C6FDC9671B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741" t="17447" r="25708" b="27977"/>
          <a:stretch>
            <a:fillRect/>
          </a:stretch>
        </p:blipFill>
        <p:spPr>
          <a:xfrm>
            <a:off x="2736574" y="1124757"/>
            <a:ext cx="6718852" cy="5514093"/>
          </a:xfrm>
        </p:spPr>
      </p:pic>
    </p:spTree>
    <p:extLst>
      <p:ext uri="{BB962C8B-B14F-4D97-AF65-F5344CB8AC3E}">
        <p14:creationId xmlns:p14="http://schemas.microsoft.com/office/powerpoint/2010/main" val="1823447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606E-D95D-992B-5053-D2C6986C0E21}"/>
              </a:ext>
            </a:extLst>
          </p:cNvPr>
          <p:cNvSpPr>
            <a:spLocks noGrp="1"/>
          </p:cNvSpPr>
          <p:nvPr>
            <p:ph type="title"/>
          </p:nvPr>
        </p:nvSpPr>
        <p:spPr/>
        <p:txBody>
          <a:bodyPr>
            <a:normAutofit fontScale="90000"/>
          </a:bodyPr>
          <a:lstStyle/>
          <a:p>
            <a:r>
              <a:rPr lang="en-US" dirty="0"/>
              <a:t>Dynamic (p)ppGpp luciferase reporter in model bacterium, </a:t>
            </a:r>
            <a:r>
              <a:rPr lang="en-US" i="1" dirty="0"/>
              <a:t>Bacillus subtilis</a:t>
            </a:r>
            <a:endParaRPr lang="en-US" dirty="0"/>
          </a:p>
        </p:txBody>
      </p:sp>
      <p:grpSp>
        <p:nvGrpSpPr>
          <p:cNvPr id="5" name="Group 4">
            <a:extLst>
              <a:ext uri="{FF2B5EF4-FFF2-40B4-BE49-F238E27FC236}">
                <a16:creationId xmlns:a16="http://schemas.microsoft.com/office/drawing/2014/main" id="{28B19CEA-29E1-4001-349F-F909D1339441}"/>
              </a:ext>
            </a:extLst>
          </p:cNvPr>
          <p:cNvGrpSpPr/>
          <p:nvPr/>
        </p:nvGrpSpPr>
        <p:grpSpPr>
          <a:xfrm>
            <a:off x="2827492" y="1805610"/>
            <a:ext cx="6537015" cy="2418969"/>
            <a:chOff x="3676650" y="2426956"/>
            <a:chExt cx="4895850" cy="1811669"/>
          </a:xfrm>
        </p:grpSpPr>
        <p:sp>
          <p:nvSpPr>
            <p:cNvPr id="6" name="Text Box 1">
              <a:extLst>
                <a:ext uri="{FF2B5EF4-FFF2-40B4-BE49-F238E27FC236}">
                  <a16:creationId xmlns:a16="http://schemas.microsoft.com/office/drawing/2014/main" id="{CB4AB763-BA5D-A3F9-DA93-2483D828200B}"/>
                </a:ext>
              </a:extLst>
            </p:cNvPr>
            <p:cNvSpPr txBox="1">
              <a:spLocks/>
            </p:cNvSpPr>
            <p:nvPr/>
          </p:nvSpPr>
          <p:spPr bwMode="auto">
            <a:xfrm>
              <a:off x="3819525" y="2779713"/>
              <a:ext cx="1130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7" name="Rectangle 2">
              <a:extLst>
                <a:ext uri="{FF2B5EF4-FFF2-40B4-BE49-F238E27FC236}">
                  <a16:creationId xmlns:a16="http://schemas.microsoft.com/office/drawing/2014/main" id="{9403FC58-9843-59E4-E1A0-C7EE898BBFCF}"/>
                </a:ext>
              </a:extLst>
            </p:cNvPr>
            <p:cNvSpPr>
              <a:spLocks/>
            </p:cNvSpPr>
            <p:nvPr/>
          </p:nvSpPr>
          <p:spPr bwMode="auto">
            <a:xfrm>
              <a:off x="6856413" y="3211513"/>
              <a:ext cx="1635125" cy="463550"/>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8" name="Text Box 3">
              <a:extLst>
                <a:ext uri="{FF2B5EF4-FFF2-40B4-BE49-F238E27FC236}">
                  <a16:creationId xmlns:a16="http://schemas.microsoft.com/office/drawing/2014/main" id="{BB1C6808-C716-D3CE-70A8-CD91039736C1}"/>
                </a:ext>
              </a:extLst>
            </p:cNvPr>
            <p:cNvSpPr txBox="1">
              <a:spLocks/>
            </p:cNvSpPr>
            <p:nvPr/>
          </p:nvSpPr>
          <p:spPr bwMode="auto">
            <a:xfrm>
              <a:off x="6900816" y="3295031"/>
              <a:ext cx="1546318" cy="307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000" b="1" i="1" dirty="0">
                  <a:solidFill>
                    <a:srgbClr val="000000"/>
                  </a:solidFill>
                </a:rPr>
                <a:t>firefly luciferase</a:t>
              </a:r>
            </a:p>
          </p:txBody>
        </p:sp>
        <p:sp>
          <p:nvSpPr>
            <p:cNvPr id="9" name="Line 4">
              <a:extLst>
                <a:ext uri="{FF2B5EF4-FFF2-40B4-BE49-F238E27FC236}">
                  <a16:creationId xmlns:a16="http://schemas.microsoft.com/office/drawing/2014/main" id="{47754ED1-C2E7-6320-6292-DDB738DDCAA1}"/>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0" name="Line 5">
              <a:extLst>
                <a:ext uri="{FF2B5EF4-FFF2-40B4-BE49-F238E27FC236}">
                  <a16:creationId xmlns:a16="http://schemas.microsoft.com/office/drawing/2014/main" id="{2D1DBDE8-1548-31B6-E5E7-4C10B6C12566}"/>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1" name="Line 6">
              <a:extLst>
                <a:ext uri="{FF2B5EF4-FFF2-40B4-BE49-F238E27FC236}">
                  <a16:creationId xmlns:a16="http://schemas.microsoft.com/office/drawing/2014/main" id="{571B8284-7532-357D-401F-9B22AE11D249}"/>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pic>
          <p:nvPicPr>
            <p:cNvPr id="12" name="Picture 7">
              <a:extLst>
                <a:ext uri="{FF2B5EF4-FFF2-40B4-BE49-F238E27FC236}">
                  <a16:creationId xmlns:a16="http://schemas.microsoft.com/office/drawing/2014/main" id="{A98DA4D7-D52B-663F-F7F6-037529155DA3}"/>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8">
              <a:extLst>
                <a:ext uri="{FF2B5EF4-FFF2-40B4-BE49-F238E27FC236}">
                  <a16:creationId xmlns:a16="http://schemas.microsoft.com/office/drawing/2014/main" id="{9F497100-EBE4-7C11-6E83-CC3F6805B4F3}"/>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4" name="Text Box 9">
              <a:extLst>
                <a:ext uri="{FF2B5EF4-FFF2-40B4-BE49-F238E27FC236}">
                  <a16:creationId xmlns:a16="http://schemas.microsoft.com/office/drawing/2014/main" id="{D78EB0E7-8CD2-EBEA-8571-ED25A11C1354}"/>
                </a:ext>
              </a:extLst>
            </p:cNvPr>
            <p:cNvSpPr txBox="1">
              <a:spLocks/>
            </p:cNvSpPr>
            <p:nvPr/>
          </p:nvSpPr>
          <p:spPr bwMode="auto">
            <a:xfrm>
              <a:off x="5905500" y="2426956"/>
              <a:ext cx="1644681"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700" b="1" i="1" dirty="0">
                  <a:solidFill>
                    <a:srgbClr val="000000"/>
                  </a:solidFill>
                </a:rPr>
                <a:t>ilvE</a:t>
              </a:r>
              <a:r>
                <a:rPr lang="en-US" altLang="en-US" sz="1700" b="1" dirty="0">
                  <a:solidFill>
                    <a:srgbClr val="000000"/>
                  </a:solidFill>
                </a:rPr>
                <a:t> riboswitch</a:t>
              </a:r>
            </a:p>
          </p:txBody>
        </p:sp>
      </p:grpSp>
      <p:sp>
        <p:nvSpPr>
          <p:cNvPr id="3" name="TextBox 2">
            <a:extLst>
              <a:ext uri="{FF2B5EF4-FFF2-40B4-BE49-F238E27FC236}">
                <a16:creationId xmlns:a16="http://schemas.microsoft.com/office/drawing/2014/main" id="{4A7FDF54-44DD-83AF-4CEE-6128893580AB}"/>
              </a:ext>
            </a:extLst>
          </p:cNvPr>
          <p:cNvSpPr txBox="1"/>
          <p:nvPr/>
        </p:nvSpPr>
        <p:spPr>
          <a:xfrm>
            <a:off x="3127943" y="4926633"/>
            <a:ext cx="5351088" cy="1200329"/>
          </a:xfrm>
          <a:prstGeom prst="rect">
            <a:avLst/>
          </a:prstGeom>
          <a:noFill/>
        </p:spPr>
        <p:txBody>
          <a:bodyPr wrap="square" rtlCol="0">
            <a:spAutoFit/>
          </a:bodyPr>
          <a:lstStyle/>
          <a:p>
            <a:r>
              <a:rPr lang="en-US" b="1" dirty="0"/>
              <a:t>Specific</a:t>
            </a:r>
            <a:endParaRPr lang="en-US" b="1" i="1" dirty="0"/>
          </a:p>
          <a:p>
            <a:r>
              <a:rPr lang="en-US" b="1" dirty="0"/>
              <a:t>Robust at reporting acute changes</a:t>
            </a:r>
          </a:p>
          <a:p>
            <a:r>
              <a:rPr lang="en-US" b="1" dirty="0"/>
              <a:t>Accurate</a:t>
            </a:r>
          </a:p>
          <a:p>
            <a:r>
              <a:rPr lang="en-US" b="1" dirty="0"/>
              <a:t>Population level</a:t>
            </a:r>
          </a:p>
        </p:txBody>
      </p:sp>
      <p:sp>
        <p:nvSpPr>
          <p:cNvPr id="4" name="TextBox 3">
            <a:extLst>
              <a:ext uri="{FF2B5EF4-FFF2-40B4-BE49-F238E27FC236}">
                <a16:creationId xmlns:a16="http://schemas.microsoft.com/office/drawing/2014/main" id="{B51E0F03-DADE-B980-136F-9BA09CA812FE}"/>
              </a:ext>
            </a:extLst>
          </p:cNvPr>
          <p:cNvSpPr txBox="1"/>
          <p:nvPr/>
        </p:nvSpPr>
        <p:spPr>
          <a:xfrm>
            <a:off x="854756" y="2860877"/>
            <a:ext cx="1210588" cy="461665"/>
          </a:xfrm>
          <a:prstGeom prst="rect">
            <a:avLst/>
          </a:prstGeom>
          <a:noFill/>
        </p:spPr>
        <p:txBody>
          <a:bodyPr wrap="none" rtlCol="0">
            <a:spAutoFit/>
          </a:bodyPr>
          <a:lstStyle/>
          <a:p>
            <a:r>
              <a:rPr lang="en-US" sz="2400" b="1" dirty="0" err="1"/>
              <a:t>RsFluc</a:t>
            </a:r>
            <a:endParaRPr lang="en-US" sz="2400" b="1" dirty="0"/>
          </a:p>
        </p:txBody>
      </p:sp>
    </p:spTree>
    <p:extLst>
      <p:ext uri="{BB962C8B-B14F-4D97-AF65-F5344CB8AC3E}">
        <p14:creationId xmlns:p14="http://schemas.microsoft.com/office/powerpoint/2010/main" val="32377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A737-86FF-6DBB-F70F-5CF6FA211037}"/>
              </a:ext>
            </a:extLst>
          </p:cNvPr>
          <p:cNvSpPr>
            <a:spLocks noGrp="1"/>
          </p:cNvSpPr>
          <p:nvPr>
            <p:ph type="title"/>
          </p:nvPr>
        </p:nvSpPr>
        <p:spPr/>
        <p:txBody>
          <a:bodyPr>
            <a:normAutofit/>
          </a:bodyPr>
          <a:lstStyle/>
          <a:p>
            <a:r>
              <a:rPr lang="en-US" dirty="0"/>
              <a:t>Engineering a single cell reporter in </a:t>
            </a:r>
            <a:r>
              <a:rPr lang="en-US" i="1" dirty="0"/>
              <a:t>B. subtilis</a:t>
            </a:r>
            <a:endParaRPr lang="en-US" dirty="0"/>
          </a:p>
        </p:txBody>
      </p:sp>
      <p:grpSp>
        <p:nvGrpSpPr>
          <p:cNvPr id="14" name="Group 13">
            <a:extLst>
              <a:ext uri="{FF2B5EF4-FFF2-40B4-BE49-F238E27FC236}">
                <a16:creationId xmlns:a16="http://schemas.microsoft.com/office/drawing/2014/main" id="{24C5C99E-9E08-1225-9138-2864078329F5}"/>
              </a:ext>
            </a:extLst>
          </p:cNvPr>
          <p:cNvGrpSpPr/>
          <p:nvPr/>
        </p:nvGrpSpPr>
        <p:grpSpPr>
          <a:xfrm>
            <a:off x="2827492" y="2429064"/>
            <a:ext cx="6537015" cy="2418969"/>
            <a:chOff x="3676650" y="2426956"/>
            <a:chExt cx="4895850" cy="1811669"/>
          </a:xfrm>
        </p:grpSpPr>
        <p:sp>
          <p:nvSpPr>
            <p:cNvPr id="15" name="Text Box 1">
              <a:extLst>
                <a:ext uri="{FF2B5EF4-FFF2-40B4-BE49-F238E27FC236}">
                  <a16:creationId xmlns:a16="http://schemas.microsoft.com/office/drawing/2014/main" id="{A40A0162-BE76-B3C6-AD55-40B05CA2F8D9}"/>
                </a:ext>
              </a:extLst>
            </p:cNvPr>
            <p:cNvSpPr txBox="1">
              <a:spLocks/>
            </p:cNvSpPr>
            <p:nvPr/>
          </p:nvSpPr>
          <p:spPr bwMode="auto">
            <a:xfrm>
              <a:off x="3819525" y="2779713"/>
              <a:ext cx="1130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16" name="Rectangle 2">
              <a:extLst>
                <a:ext uri="{FF2B5EF4-FFF2-40B4-BE49-F238E27FC236}">
                  <a16:creationId xmlns:a16="http://schemas.microsoft.com/office/drawing/2014/main" id="{AC893C01-9FF7-DDFE-F1DF-98C87A05ECB6}"/>
                </a:ext>
              </a:extLst>
            </p:cNvPr>
            <p:cNvSpPr>
              <a:spLocks/>
            </p:cNvSpPr>
            <p:nvPr/>
          </p:nvSpPr>
          <p:spPr bwMode="auto">
            <a:xfrm>
              <a:off x="6856413" y="3211513"/>
              <a:ext cx="1635125" cy="463550"/>
            </a:xfrm>
            <a:prstGeom prst="rect">
              <a:avLst/>
            </a:prstGeom>
            <a:solidFill>
              <a:srgbClr val="00D2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17" name="Text Box 3">
              <a:extLst>
                <a:ext uri="{FF2B5EF4-FFF2-40B4-BE49-F238E27FC236}">
                  <a16:creationId xmlns:a16="http://schemas.microsoft.com/office/drawing/2014/main" id="{AFD3DF6A-9E58-F8E0-E49D-C0A147122721}"/>
                </a:ext>
              </a:extLst>
            </p:cNvPr>
            <p:cNvSpPr txBox="1">
              <a:spLocks/>
            </p:cNvSpPr>
            <p:nvPr/>
          </p:nvSpPr>
          <p:spPr bwMode="auto">
            <a:xfrm>
              <a:off x="7481043" y="3286430"/>
              <a:ext cx="379376" cy="307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000" b="1" i="1" dirty="0" err="1">
                  <a:solidFill>
                    <a:srgbClr val="000000"/>
                  </a:solidFill>
                </a:rPr>
                <a:t>gfp</a:t>
              </a:r>
              <a:endParaRPr lang="en-US" altLang="en-US" sz="2000" b="1" i="1" dirty="0">
                <a:solidFill>
                  <a:srgbClr val="000000"/>
                </a:solidFill>
              </a:endParaRPr>
            </a:p>
          </p:txBody>
        </p:sp>
        <p:sp>
          <p:nvSpPr>
            <p:cNvPr id="18" name="Line 4">
              <a:extLst>
                <a:ext uri="{FF2B5EF4-FFF2-40B4-BE49-F238E27FC236}">
                  <a16:creationId xmlns:a16="http://schemas.microsoft.com/office/drawing/2014/main" id="{F129C41E-E81E-1EC3-0EE9-4988FE77E3F7}"/>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19" name="Line 5">
              <a:extLst>
                <a:ext uri="{FF2B5EF4-FFF2-40B4-BE49-F238E27FC236}">
                  <a16:creationId xmlns:a16="http://schemas.microsoft.com/office/drawing/2014/main" id="{C785693D-510B-1600-20BA-F267863E8D86}"/>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20" name="Line 6">
              <a:extLst>
                <a:ext uri="{FF2B5EF4-FFF2-40B4-BE49-F238E27FC236}">
                  <a16:creationId xmlns:a16="http://schemas.microsoft.com/office/drawing/2014/main" id="{0B0C866D-639F-7863-D82D-A2CE82B9009C}"/>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pic>
          <p:nvPicPr>
            <p:cNvPr id="21" name="Picture 7">
              <a:extLst>
                <a:ext uri="{FF2B5EF4-FFF2-40B4-BE49-F238E27FC236}">
                  <a16:creationId xmlns:a16="http://schemas.microsoft.com/office/drawing/2014/main" id="{28865360-C0AD-60C7-0BE3-24C340D7A375}"/>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8">
              <a:extLst>
                <a:ext uri="{FF2B5EF4-FFF2-40B4-BE49-F238E27FC236}">
                  <a16:creationId xmlns:a16="http://schemas.microsoft.com/office/drawing/2014/main" id="{849DEB93-1997-EF46-E0D9-53FAE61182F3}"/>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23" name="Text Box 9">
              <a:extLst>
                <a:ext uri="{FF2B5EF4-FFF2-40B4-BE49-F238E27FC236}">
                  <a16:creationId xmlns:a16="http://schemas.microsoft.com/office/drawing/2014/main" id="{4326A19F-1A7D-27FA-7866-8DBFD3834688}"/>
                </a:ext>
              </a:extLst>
            </p:cNvPr>
            <p:cNvSpPr txBox="1">
              <a:spLocks/>
            </p:cNvSpPr>
            <p:nvPr/>
          </p:nvSpPr>
          <p:spPr bwMode="auto">
            <a:xfrm>
              <a:off x="5905500" y="2426956"/>
              <a:ext cx="1644681"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700" b="1" i="1" dirty="0">
                  <a:solidFill>
                    <a:srgbClr val="000000"/>
                  </a:solidFill>
                </a:rPr>
                <a:t>ilvE</a:t>
              </a:r>
              <a:r>
                <a:rPr lang="en-US" altLang="en-US" sz="1700" b="1" dirty="0">
                  <a:solidFill>
                    <a:srgbClr val="000000"/>
                  </a:solidFill>
                </a:rPr>
                <a:t> riboswitch</a:t>
              </a:r>
            </a:p>
          </p:txBody>
        </p:sp>
      </p:grpSp>
      <p:sp>
        <p:nvSpPr>
          <p:cNvPr id="3" name="TextBox 2">
            <a:extLst>
              <a:ext uri="{FF2B5EF4-FFF2-40B4-BE49-F238E27FC236}">
                <a16:creationId xmlns:a16="http://schemas.microsoft.com/office/drawing/2014/main" id="{C4AC3AE9-95DA-D8C1-6C6A-D0EDCC804C79}"/>
              </a:ext>
            </a:extLst>
          </p:cNvPr>
          <p:cNvSpPr txBox="1"/>
          <p:nvPr/>
        </p:nvSpPr>
        <p:spPr>
          <a:xfrm>
            <a:off x="3127943" y="4926633"/>
            <a:ext cx="5351088" cy="646331"/>
          </a:xfrm>
          <a:prstGeom prst="rect">
            <a:avLst/>
          </a:prstGeom>
          <a:noFill/>
        </p:spPr>
        <p:txBody>
          <a:bodyPr wrap="square" rtlCol="0">
            <a:spAutoFit/>
          </a:bodyPr>
          <a:lstStyle/>
          <a:p>
            <a:r>
              <a:rPr lang="en-US" b="1" dirty="0"/>
              <a:t>Single cell level</a:t>
            </a:r>
          </a:p>
          <a:p>
            <a:r>
              <a:rPr lang="en-US" b="1" dirty="0"/>
              <a:t>Cumulative </a:t>
            </a:r>
          </a:p>
        </p:txBody>
      </p:sp>
      <p:sp>
        <p:nvSpPr>
          <p:cNvPr id="5" name="TextBox 4">
            <a:extLst>
              <a:ext uri="{FF2B5EF4-FFF2-40B4-BE49-F238E27FC236}">
                <a16:creationId xmlns:a16="http://schemas.microsoft.com/office/drawing/2014/main" id="{330083DF-B3B7-0AC6-9DED-39A2132CFF00}"/>
              </a:ext>
            </a:extLst>
          </p:cNvPr>
          <p:cNvSpPr txBox="1"/>
          <p:nvPr/>
        </p:nvSpPr>
        <p:spPr>
          <a:xfrm>
            <a:off x="785371" y="3186223"/>
            <a:ext cx="1210588" cy="461665"/>
          </a:xfrm>
          <a:prstGeom prst="rect">
            <a:avLst/>
          </a:prstGeom>
          <a:noFill/>
        </p:spPr>
        <p:txBody>
          <a:bodyPr wrap="none" rtlCol="0">
            <a:spAutoFit/>
          </a:bodyPr>
          <a:lstStyle/>
          <a:p>
            <a:r>
              <a:rPr lang="en-US" sz="2400" b="1" dirty="0" err="1"/>
              <a:t>RsGFP</a:t>
            </a:r>
            <a:endParaRPr lang="en-US" sz="2400" b="1" dirty="0"/>
          </a:p>
        </p:txBody>
      </p:sp>
    </p:spTree>
    <p:extLst>
      <p:ext uri="{BB962C8B-B14F-4D97-AF65-F5344CB8AC3E}">
        <p14:creationId xmlns:p14="http://schemas.microsoft.com/office/powerpoint/2010/main" val="279775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7E55-540C-676A-9647-F8091BFF8956}"/>
              </a:ext>
            </a:extLst>
          </p:cNvPr>
          <p:cNvSpPr>
            <a:spLocks noGrp="1"/>
          </p:cNvSpPr>
          <p:nvPr>
            <p:ph type="title"/>
          </p:nvPr>
        </p:nvSpPr>
        <p:spPr/>
        <p:txBody>
          <a:bodyPr/>
          <a:lstStyle/>
          <a:p>
            <a:r>
              <a:rPr lang="en-US" dirty="0" err="1"/>
              <a:t>RsGFP</a:t>
            </a:r>
            <a:r>
              <a:rPr lang="en-US" dirty="0"/>
              <a:t> signal throughout growth</a:t>
            </a:r>
          </a:p>
        </p:txBody>
      </p:sp>
      <p:pic>
        <p:nvPicPr>
          <p:cNvPr id="4" name="Picture 3">
            <a:extLst>
              <a:ext uri="{FF2B5EF4-FFF2-40B4-BE49-F238E27FC236}">
                <a16:creationId xmlns:a16="http://schemas.microsoft.com/office/drawing/2014/main" id="{C87A70D6-8BEB-40FC-2096-BE0ED20A57A9}"/>
              </a:ext>
            </a:extLst>
          </p:cNvPr>
          <p:cNvPicPr>
            <a:picLocks noChangeAspect="1"/>
          </p:cNvPicPr>
          <p:nvPr/>
        </p:nvPicPr>
        <p:blipFill>
          <a:blip r:embed="rId3"/>
          <a:stretch>
            <a:fillRect/>
          </a:stretch>
        </p:blipFill>
        <p:spPr>
          <a:xfrm>
            <a:off x="701334" y="1809194"/>
            <a:ext cx="1794905" cy="1437854"/>
          </a:xfrm>
          <a:prstGeom prst="rect">
            <a:avLst/>
          </a:prstGeom>
        </p:spPr>
      </p:pic>
      <p:pic>
        <p:nvPicPr>
          <p:cNvPr id="6" name="Picture 5">
            <a:extLst>
              <a:ext uri="{FF2B5EF4-FFF2-40B4-BE49-F238E27FC236}">
                <a16:creationId xmlns:a16="http://schemas.microsoft.com/office/drawing/2014/main" id="{66F222DA-F7AE-2B84-2E57-57363020B9CC}"/>
              </a:ext>
            </a:extLst>
          </p:cNvPr>
          <p:cNvPicPr>
            <a:picLocks noChangeAspect="1"/>
          </p:cNvPicPr>
          <p:nvPr/>
        </p:nvPicPr>
        <p:blipFill>
          <a:blip r:embed="rId4"/>
          <a:stretch>
            <a:fillRect/>
          </a:stretch>
        </p:blipFill>
        <p:spPr>
          <a:xfrm>
            <a:off x="3237025" y="1809194"/>
            <a:ext cx="1794906" cy="1437855"/>
          </a:xfrm>
          <a:prstGeom prst="rect">
            <a:avLst/>
          </a:prstGeom>
        </p:spPr>
      </p:pic>
      <p:pic>
        <p:nvPicPr>
          <p:cNvPr id="8" name="Picture 7">
            <a:extLst>
              <a:ext uri="{FF2B5EF4-FFF2-40B4-BE49-F238E27FC236}">
                <a16:creationId xmlns:a16="http://schemas.microsoft.com/office/drawing/2014/main" id="{48DBB933-3D9B-30FC-1220-E859E3A7B8E4}"/>
              </a:ext>
            </a:extLst>
          </p:cNvPr>
          <p:cNvPicPr>
            <a:picLocks noChangeAspect="1"/>
          </p:cNvPicPr>
          <p:nvPr/>
        </p:nvPicPr>
        <p:blipFill>
          <a:blip r:embed="rId5"/>
          <a:stretch>
            <a:fillRect/>
          </a:stretch>
        </p:blipFill>
        <p:spPr>
          <a:xfrm>
            <a:off x="701333" y="4279280"/>
            <a:ext cx="1794906" cy="1437855"/>
          </a:xfrm>
          <a:prstGeom prst="rect">
            <a:avLst/>
          </a:prstGeom>
        </p:spPr>
      </p:pic>
      <p:pic>
        <p:nvPicPr>
          <p:cNvPr id="10" name="Picture 9">
            <a:extLst>
              <a:ext uri="{FF2B5EF4-FFF2-40B4-BE49-F238E27FC236}">
                <a16:creationId xmlns:a16="http://schemas.microsoft.com/office/drawing/2014/main" id="{63C47584-089D-CBBB-508B-1982A30D07A7}"/>
              </a:ext>
            </a:extLst>
          </p:cNvPr>
          <p:cNvPicPr>
            <a:picLocks noChangeAspect="1"/>
          </p:cNvPicPr>
          <p:nvPr/>
        </p:nvPicPr>
        <p:blipFill>
          <a:blip r:embed="rId6"/>
          <a:stretch>
            <a:fillRect/>
          </a:stretch>
        </p:blipFill>
        <p:spPr>
          <a:xfrm>
            <a:off x="3237026" y="4279280"/>
            <a:ext cx="1794905" cy="1437854"/>
          </a:xfrm>
          <a:prstGeom prst="rect">
            <a:avLst/>
          </a:prstGeom>
        </p:spPr>
      </p:pic>
      <p:sp>
        <p:nvSpPr>
          <p:cNvPr id="14" name="TextBox 13">
            <a:extLst>
              <a:ext uri="{FF2B5EF4-FFF2-40B4-BE49-F238E27FC236}">
                <a16:creationId xmlns:a16="http://schemas.microsoft.com/office/drawing/2014/main" id="{A96AD794-CA25-1B68-CF08-2A09003334C7}"/>
              </a:ext>
            </a:extLst>
          </p:cNvPr>
          <p:cNvSpPr txBox="1"/>
          <p:nvPr/>
        </p:nvSpPr>
        <p:spPr>
          <a:xfrm>
            <a:off x="1031417" y="1305566"/>
            <a:ext cx="1134738" cy="369332"/>
          </a:xfrm>
          <a:prstGeom prst="rect">
            <a:avLst/>
          </a:prstGeom>
          <a:noFill/>
        </p:spPr>
        <p:txBody>
          <a:bodyPr wrap="square" rtlCol="0">
            <a:spAutoFit/>
          </a:bodyPr>
          <a:lstStyle/>
          <a:p>
            <a:pPr algn="ctr"/>
            <a:r>
              <a:rPr lang="en-US" dirty="0"/>
              <a:t>120 mins</a:t>
            </a:r>
          </a:p>
        </p:txBody>
      </p:sp>
      <p:sp>
        <p:nvSpPr>
          <p:cNvPr id="15" name="TextBox 14">
            <a:extLst>
              <a:ext uri="{FF2B5EF4-FFF2-40B4-BE49-F238E27FC236}">
                <a16:creationId xmlns:a16="http://schemas.microsoft.com/office/drawing/2014/main" id="{C49FCBA8-C53C-EEA0-08B3-DF4EC72E49F7}"/>
              </a:ext>
            </a:extLst>
          </p:cNvPr>
          <p:cNvSpPr txBox="1"/>
          <p:nvPr/>
        </p:nvSpPr>
        <p:spPr>
          <a:xfrm>
            <a:off x="3567109" y="1305566"/>
            <a:ext cx="1134738" cy="369332"/>
          </a:xfrm>
          <a:prstGeom prst="rect">
            <a:avLst/>
          </a:prstGeom>
          <a:noFill/>
        </p:spPr>
        <p:txBody>
          <a:bodyPr wrap="square" rtlCol="0">
            <a:spAutoFit/>
          </a:bodyPr>
          <a:lstStyle/>
          <a:p>
            <a:pPr algn="ctr"/>
            <a:r>
              <a:rPr lang="en-US" dirty="0"/>
              <a:t>180 mins</a:t>
            </a:r>
          </a:p>
        </p:txBody>
      </p:sp>
      <p:sp>
        <p:nvSpPr>
          <p:cNvPr id="16" name="TextBox 15">
            <a:extLst>
              <a:ext uri="{FF2B5EF4-FFF2-40B4-BE49-F238E27FC236}">
                <a16:creationId xmlns:a16="http://schemas.microsoft.com/office/drawing/2014/main" id="{E0C9316E-4DFD-09AD-229B-2564A61EE353}"/>
              </a:ext>
            </a:extLst>
          </p:cNvPr>
          <p:cNvSpPr txBox="1"/>
          <p:nvPr/>
        </p:nvSpPr>
        <p:spPr>
          <a:xfrm>
            <a:off x="1031417" y="3775652"/>
            <a:ext cx="1134738" cy="369332"/>
          </a:xfrm>
          <a:prstGeom prst="rect">
            <a:avLst/>
          </a:prstGeom>
          <a:noFill/>
        </p:spPr>
        <p:txBody>
          <a:bodyPr wrap="square" rtlCol="0">
            <a:spAutoFit/>
          </a:bodyPr>
          <a:lstStyle/>
          <a:p>
            <a:pPr algn="ctr"/>
            <a:r>
              <a:rPr lang="en-US" dirty="0"/>
              <a:t>240 mins</a:t>
            </a:r>
          </a:p>
        </p:txBody>
      </p:sp>
      <p:sp>
        <p:nvSpPr>
          <p:cNvPr id="17" name="TextBox 16">
            <a:extLst>
              <a:ext uri="{FF2B5EF4-FFF2-40B4-BE49-F238E27FC236}">
                <a16:creationId xmlns:a16="http://schemas.microsoft.com/office/drawing/2014/main" id="{42AC56FA-DE90-BCC7-111F-D6861222BC78}"/>
              </a:ext>
            </a:extLst>
          </p:cNvPr>
          <p:cNvSpPr txBox="1"/>
          <p:nvPr/>
        </p:nvSpPr>
        <p:spPr>
          <a:xfrm>
            <a:off x="3567109" y="3775652"/>
            <a:ext cx="1134738" cy="369332"/>
          </a:xfrm>
          <a:prstGeom prst="rect">
            <a:avLst/>
          </a:prstGeom>
          <a:noFill/>
        </p:spPr>
        <p:txBody>
          <a:bodyPr wrap="square" rtlCol="0">
            <a:spAutoFit/>
          </a:bodyPr>
          <a:lstStyle/>
          <a:p>
            <a:pPr algn="ctr"/>
            <a:r>
              <a:rPr lang="en-US" dirty="0"/>
              <a:t>300 mins</a:t>
            </a:r>
          </a:p>
        </p:txBody>
      </p:sp>
      <p:pic>
        <p:nvPicPr>
          <p:cNvPr id="3" name="Content Placeholder 25">
            <a:extLst>
              <a:ext uri="{FF2B5EF4-FFF2-40B4-BE49-F238E27FC236}">
                <a16:creationId xmlns:a16="http://schemas.microsoft.com/office/drawing/2014/main" id="{C12A1DF4-843E-347A-C6F5-F8F5F458E296}"/>
              </a:ext>
            </a:extLst>
          </p:cNvPr>
          <p:cNvPicPr>
            <a:picLocks noGrp="1" noChangeAspect="1"/>
          </p:cNvPicPr>
          <p:nvPr>
            <p:ph idx="1"/>
          </p:nvPr>
        </p:nvPicPr>
        <p:blipFill rotWithShape="1">
          <a:blip r:embed="rId7"/>
          <a:srcRect r="41377"/>
          <a:stretch/>
        </p:blipFill>
        <p:spPr>
          <a:xfrm>
            <a:off x="6096000" y="1143580"/>
            <a:ext cx="4742385" cy="4659434"/>
          </a:xfrm>
          <a:prstGeom prst="rect">
            <a:avLst/>
          </a:prstGeom>
        </p:spPr>
      </p:pic>
      <p:sp>
        <p:nvSpPr>
          <p:cNvPr id="5" name="TextBox 4">
            <a:extLst>
              <a:ext uri="{FF2B5EF4-FFF2-40B4-BE49-F238E27FC236}">
                <a16:creationId xmlns:a16="http://schemas.microsoft.com/office/drawing/2014/main" id="{5DD5EE4C-C395-CA0D-C968-66F2A27B55C5}"/>
              </a:ext>
            </a:extLst>
          </p:cNvPr>
          <p:cNvSpPr txBox="1"/>
          <p:nvPr/>
        </p:nvSpPr>
        <p:spPr>
          <a:xfrm>
            <a:off x="8964925" y="5717135"/>
            <a:ext cx="719108" cy="369332"/>
          </a:xfrm>
          <a:prstGeom prst="rect">
            <a:avLst/>
          </a:prstGeom>
          <a:noFill/>
        </p:spPr>
        <p:txBody>
          <a:bodyPr wrap="none" rtlCol="0">
            <a:spAutoFit/>
          </a:bodyPr>
          <a:lstStyle/>
          <a:p>
            <a:r>
              <a:rPr lang="en-US" b="1" dirty="0"/>
              <a:t>Time</a:t>
            </a:r>
          </a:p>
        </p:txBody>
      </p:sp>
      <p:sp>
        <p:nvSpPr>
          <p:cNvPr id="7" name="Rectangle 6">
            <a:extLst>
              <a:ext uri="{FF2B5EF4-FFF2-40B4-BE49-F238E27FC236}">
                <a16:creationId xmlns:a16="http://schemas.microsoft.com/office/drawing/2014/main" id="{2FB03C19-183B-23D3-DD52-F8E869412CFE}"/>
              </a:ext>
            </a:extLst>
          </p:cNvPr>
          <p:cNvSpPr/>
          <p:nvPr/>
        </p:nvSpPr>
        <p:spPr>
          <a:xfrm>
            <a:off x="10003810" y="1143580"/>
            <a:ext cx="834576" cy="4573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65F90E-63B4-84E3-C5FA-6F8D77A0CDFD}"/>
              </a:ext>
            </a:extLst>
          </p:cNvPr>
          <p:cNvSpPr/>
          <p:nvPr/>
        </p:nvSpPr>
        <p:spPr>
          <a:xfrm>
            <a:off x="9239534" y="1143580"/>
            <a:ext cx="1037230" cy="4570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423724-FCCF-3EFE-F1A9-87141850DBE0}"/>
              </a:ext>
            </a:extLst>
          </p:cNvPr>
          <p:cNvSpPr/>
          <p:nvPr/>
        </p:nvSpPr>
        <p:spPr>
          <a:xfrm>
            <a:off x="8467192" y="1143580"/>
            <a:ext cx="1037230" cy="4570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8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7" grpId="0" animBg="1"/>
      <p:bldP spid="9"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829D-0B77-FFD3-DED1-AE822FFB1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E8845-579E-47DA-A4F4-BA6263E7BB19}"/>
              </a:ext>
            </a:extLst>
          </p:cNvPr>
          <p:cNvSpPr>
            <a:spLocks noGrp="1"/>
          </p:cNvSpPr>
          <p:nvPr>
            <p:ph type="title"/>
          </p:nvPr>
        </p:nvSpPr>
        <p:spPr/>
        <p:txBody>
          <a:bodyPr>
            <a:normAutofit/>
          </a:bodyPr>
          <a:lstStyle/>
          <a:p>
            <a:r>
              <a:rPr lang="en-US" dirty="0"/>
              <a:t>Single-cell (p)ppGpp reporter with mutant riboswitch, </a:t>
            </a:r>
            <a:r>
              <a:rPr lang="en-US" dirty="0" err="1"/>
              <a:t>RsGFP</a:t>
            </a:r>
            <a:r>
              <a:rPr lang="en-US" baseline="30000" dirty="0" err="1"/>
              <a:t>mut</a:t>
            </a:r>
            <a:endParaRPr lang="en-US" baseline="30000" dirty="0"/>
          </a:p>
        </p:txBody>
      </p:sp>
      <p:grpSp>
        <p:nvGrpSpPr>
          <p:cNvPr id="5" name="Group 4">
            <a:extLst>
              <a:ext uri="{FF2B5EF4-FFF2-40B4-BE49-F238E27FC236}">
                <a16:creationId xmlns:a16="http://schemas.microsoft.com/office/drawing/2014/main" id="{D2CBF606-8E4E-CABF-2DDB-6C581DC34603}"/>
              </a:ext>
            </a:extLst>
          </p:cNvPr>
          <p:cNvGrpSpPr/>
          <p:nvPr/>
        </p:nvGrpSpPr>
        <p:grpSpPr>
          <a:xfrm>
            <a:off x="2827492" y="1805610"/>
            <a:ext cx="6537015" cy="2418969"/>
            <a:chOff x="3676650" y="2426956"/>
            <a:chExt cx="4895850" cy="1811669"/>
          </a:xfrm>
        </p:grpSpPr>
        <p:sp>
          <p:nvSpPr>
            <p:cNvPr id="6" name="Text Box 1">
              <a:extLst>
                <a:ext uri="{FF2B5EF4-FFF2-40B4-BE49-F238E27FC236}">
                  <a16:creationId xmlns:a16="http://schemas.microsoft.com/office/drawing/2014/main" id="{208B9E88-6CFA-7C07-0CDB-BA80B2B3A701}"/>
                </a:ext>
              </a:extLst>
            </p:cNvPr>
            <p:cNvSpPr txBox="1">
              <a:spLocks/>
            </p:cNvSpPr>
            <p:nvPr/>
          </p:nvSpPr>
          <p:spPr bwMode="auto">
            <a:xfrm>
              <a:off x="3819525" y="2779713"/>
              <a:ext cx="1130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7" name="Rectangle 2">
              <a:extLst>
                <a:ext uri="{FF2B5EF4-FFF2-40B4-BE49-F238E27FC236}">
                  <a16:creationId xmlns:a16="http://schemas.microsoft.com/office/drawing/2014/main" id="{F59BB11C-9B58-DE4C-A1C6-600C1B5359D2}"/>
                </a:ext>
              </a:extLst>
            </p:cNvPr>
            <p:cNvSpPr>
              <a:spLocks/>
            </p:cNvSpPr>
            <p:nvPr/>
          </p:nvSpPr>
          <p:spPr bwMode="auto">
            <a:xfrm>
              <a:off x="6856413" y="3211513"/>
              <a:ext cx="1635125" cy="463550"/>
            </a:xfrm>
            <a:prstGeom prst="rect">
              <a:avLst/>
            </a:prstGeom>
            <a:solidFill>
              <a:srgbClr val="00D2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a:r>
                <a:rPr lang="en-US" altLang="en-US" sz="2200" i="1" dirty="0" err="1">
                  <a:solidFill>
                    <a:schemeClr val="tx1"/>
                  </a:solidFill>
                  <a:latin typeface="Helvetica Neue Medium" charset="0"/>
                  <a:ea typeface="Helvetica Neue Medium" charset="0"/>
                  <a:cs typeface="Helvetica Neue Medium" charset="0"/>
                  <a:sym typeface="Helvetica Neue Medium" charset="0"/>
                </a:rPr>
                <a:t>gfp</a:t>
              </a:r>
              <a:endParaRPr lang="en-US" altLang="en-US" sz="2200" i="1" dirty="0">
                <a:solidFill>
                  <a:schemeClr val="tx1"/>
                </a:solidFill>
                <a:latin typeface="Helvetica Neue Medium" charset="0"/>
                <a:ea typeface="Helvetica Neue Medium" charset="0"/>
                <a:cs typeface="Helvetica Neue Medium" charset="0"/>
                <a:sym typeface="Helvetica Neue Medium" charset="0"/>
              </a:endParaRPr>
            </a:p>
          </p:txBody>
        </p:sp>
        <p:sp>
          <p:nvSpPr>
            <p:cNvPr id="9" name="Line 4">
              <a:extLst>
                <a:ext uri="{FF2B5EF4-FFF2-40B4-BE49-F238E27FC236}">
                  <a16:creationId xmlns:a16="http://schemas.microsoft.com/office/drawing/2014/main" id="{A31F0CFA-B4B7-FEA7-289C-E2E022DC7DEE}"/>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10" name="Line 5">
              <a:extLst>
                <a:ext uri="{FF2B5EF4-FFF2-40B4-BE49-F238E27FC236}">
                  <a16:creationId xmlns:a16="http://schemas.microsoft.com/office/drawing/2014/main" id="{38786A6A-4A05-E68B-6E2A-DAFE6F62719E}"/>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1" name="Line 6">
              <a:extLst>
                <a:ext uri="{FF2B5EF4-FFF2-40B4-BE49-F238E27FC236}">
                  <a16:creationId xmlns:a16="http://schemas.microsoft.com/office/drawing/2014/main" id="{BBA72CA8-C2B9-5FBD-E3C4-E466E33362ED}"/>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pic>
          <p:nvPicPr>
            <p:cNvPr id="12" name="Picture 7">
              <a:extLst>
                <a:ext uri="{FF2B5EF4-FFF2-40B4-BE49-F238E27FC236}">
                  <a16:creationId xmlns:a16="http://schemas.microsoft.com/office/drawing/2014/main" id="{FC404802-22EC-B218-9CF1-75B2DE62E930}"/>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8">
              <a:extLst>
                <a:ext uri="{FF2B5EF4-FFF2-40B4-BE49-F238E27FC236}">
                  <a16:creationId xmlns:a16="http://schemas.microsoft.com/office/drawing/2014/main" id="{52311A03-04A2-4A57-2915-FC8C6D033A77}"/>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4" name="Text Box 9">
              <a:extLst>
                <a:ext uri="{FF2B5EF4-FFF2-40B4-BE49-F238E27FC236}">
                  <a16:creationId xmlns:a16="http://schemas.microsoft.com/office/drawing/2014/main" id="{A66F1052-066A-9418-EE41-E249DF6966F9}"/>
                </a:ext>
              </a:extLst>
            </p:cNvPr>
            <p:cNvSpPr txBox="1">
              <a:spLocks/>
            </p:cNvSpPr>
            <p:nvPr/>
          </p:nvSpPr>
          <p:spPr bwMode="auto">
            <a:xfrm>
              <a:off x="5905500" y="2426956"/>
              <a:ext cx="1644681"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700" b="1" i="1" dirty="0">
                  <a:solidFill>
                    <a:srgbClr val="000000"/>
                  </a:solidFill>
                </a:rPr>
                <a:t>ilvE</a:t>
              </a:r>
              <a:r>
                <a:rPr lang="en-US" altLang="en-US" sz="1700" b="1" dirty="0">
                  <a:solidFill>
                    <a:srgbClr val="000000"/>
                  </a:solidFill>
                </a:rPr>
                <a:t> riboswitch</a:t>
              </a:r>
            </a:p>
          </p:txBody>
        </p:sp>
      </p:grpSp>
      <p:grpSp>
        <p:nvGrpSpPr>
          <p:cNvPr id="48" name="Group 47">
            <a:extLst>
              <a:ext uri="{FF2B5EF4-FFF2-40B4-BE49-F238E27FC236}">
                <a16:creationId xmlns:a16="http://schemas.microsoft.com/office/drawing/2014/main" id="{05AE0045-AC02-DAEB-1B6C-DC36DC1DE2E9}"/>
              </a:ext>
            </a:extLst>
          </p:cNvPr>
          <p:cNvGrpSpPr/>
          <p:nvPr/>
        </p:nvGrpSpPr>
        <p:grpSpPr>
          <a:xfrm>
            <a:off x="2813844" y="4050362"/>
            <a:ext cx="6537015" cy="2214031"/>
            <a:chOff x="2813844" y="4050362"/>
            <a:chExt cx="6537015" cy="2214031"/>
          </a:xfrm>
        </p:grpSpPr>
        <p:sp>
          <p:nvSpPr>
            <p:cNvPr id="47" name="Line 4">
              <a:extLst>
                <a:ext uri="{FF2B5EF4-FFF2-40B4-BE49-F238E27FC236}">
                  <a16:creationId xmlns:a16="http://schemas.microsoft.com/office/drawing/2014/main" id="{7F177C07-F09F-7E52-3471-2CEEB5821EE5}"/>
                </a:ext>
              </a:extLst>
            </p:cNvPr>
            <p:cNvSpPr>
              <a:spLocks noChangeShapeType="1"/>
            </p:cNvSpPr>
            <p:nvPr/>
          </p:nvSpPr>
          <p:spPr bwMode="auto">
            <a:xfrm>
              <a:off x="2813844" y="5613749"/>
              <a:ext cx="6537015"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grpSp>
          <p:nvGrpSpPr>
            <p:cNvPr id="20" name="Group 19">
              <a:extLst>
                <a:ext uri="{FF2B5EF4-FFF2-40B4-BE49-F238E27FC236}">
                  <a16:creationId xmlns:a16="http://schemas.microsoft.com/office/drawing/2014/main" id="{4B2D0570-7B8D-9C60-9B4F-EC0F0A0CA45C}"/>
                </a:ext>
              </a:extLst>
            </p:cNvPr>
            <p:cNvGrpSpPr/>
            <p:nvPr/>
          </p:nvGrpSpPr>
          <p:grpSpPr>
            <a:xfrm>
              <a:off x="3019769" y="4050362"/>
              <a:ext cx="6233392" cy="2214031"/>
              <a:chOff x="566748" y="1320254"/>
              <a:chExt cx="2631380" cy="934637"/>
            </a:xfrm>
          </p:grpSpPr>
          <p:grpSp>
            <p:nvGrpSpPr>
              <p:cNvPr id="22" name="Group 21">
                <a:extLst>
                  <a:ext uri="{FF2B5EF4-FFF2-40B4-BE49-F238E27FC236}">
                    <a16:creationId xmlns:a16="http://schemas.microsoft.com/office/drawing/2014/main" id="{30647F11-0273-512B-16D8-1C9A89C5976B}"/>
                  </a:ext>
                </a:extLst>
              </p:cNvPr>
              <p:cNvGrpSpPr/>
              <p:nvPr/>
            </p:nvGrpSpPr>
            <p:grpSpPr>
              <a:xfrm>
                <a:off x="566748" y="1320254"/>
                <a:ext cx="2631380" cy="934637"/>
                <a:chOff x="711926" y="5061017"/>
                <a:chExt cx="2631380" cy="934637"/>
              </a:xfrm>
            </p:grpSpPr>
            <p:grpSp>
              <p:nvGrpSpPr>
                <p:cNvPr id="24" name="Group 23">
                  <a:extLst>
                    <a:ext uri="{FF2B5EF4-FFF2-40B4-BE49-F238E27FC236}">
                      <a16:creationId xmlns:a16="http://schemas.microsoft.com/office/drawing/2014/main" id="{F31DEE7B-8B81-E1E5-E2A5-4D93683BA3DA}"/>
                    </a:ext>
                  </a:extLst>
                </p:cNvPr>
                <p:cNvGrpSpPr/>
                <p:nvPr/>
              </p:nvGrpSpPr>
              <p:grpSpPr>
                <a:xfrm>
                  <a:off x="711926" y="5061017"/>
                  <a:ext cx="1911787" cy="934637"/>
                  <a:chOff x="3885473" y="2434423"/>
                  <a:chExt cx="3690464" cy="1804202"/>
                </a:xfrm>
              </p:grpSpPr>
              <p:sp>
                <p:nvSpPr>
                  <p:cNvPr id="27" name="Text Box 1">
                    <a:extLst>
                      <a:ext uri="{FF2B5EF4-FFF2-40B4-BE49-F238E27FC236}">
                        <a16:creationId xmlns:a16="http://schemas.microsoft.com/office/drawing/2014/main" id="{B2167C2F-D536-2252-F505-02719CE4F96F}"/>
                      </a:ext>
                    </a:extLst>
                  </p:cNvPr>
                  <p:cNvSpPr txBox="1">
                    <a:spLocks/>
                  </p:cNvSpPr>
                  <p:nvPr/>
                </p:nvSpPr>
                <p:spPr bwMode="auto">
                  <a:xfrm>
                    <a:off x="3885473" y="2787950"/>
                    <a:ext cx="983336" cy="449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11" tIns="90311" rIns="90311" bIns="90311"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29" name="Line 5">
                    <a:extLst>
                      <a:ext uri="{FF2B5EF4-FFF2-40B4-BE49-F238E27FC236}">
                        <a16:creationId xmlns:a16="http://schemas.microsoft.com/office/drawing/2014/main" id="{5E4AC3C2-CFAF-01E7-F13B-0CECF778B3B9}"/>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a:solidFill>
                        <a:srgbClr val="FFFFFF"/>
                      </a:solidFill>
                      <a:latin typeface="Helvetica Neue Medium" charset="0"/>
                      <a:ea typeface="Helvetica Neue Medium" charset="0"/>
                      <a:cs typeface="Helvetica Neue Medium" charset="0"/>
                      <a:sym typeface="Helvetica Neue Medium" charset="0"/>
                    </a:endParaRPr>
                  </a:p>
                </p:txBody>
              </p:sp>
              <p:sp>
                <p:nvSpPr>
                  <p:cNvPr id="30" name="Line 6">
                    <a:extLst>
                      <a:ext uri="{FF2B5EF4-FFF2-40B4-BE49-F238E27FC236}">
                        <a16:creationId xmlns:a16="http://schemas.microsoft.com/office/drawing/2014/main" id="{ECBCB2A4-89A1-92A3-0E50-48F11D7FC91C}"/>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a:solidFill>
                        <a:srgbClr val="FFFFFF"/>
                      </a:solidFill>
                      <a:latin typeface="Helvetica Neue Medium" charset="0"/>
                      <a:ea typeface="Helvetica Neue Medium" charset="0"/>
                      <a:cs typeface="Helvetica Neue Medium" charset="0"/>
                      <a:sym typeface="Helvetica Neue Medium" charset="0"/>
                    </a:endParaRPr>
                  </a:p>
                </p:txBody>
              </p:sp>
              <p:pic>
                <p:nvPicPr>
                  <p:cNvPr id="31" name="Picture 7">
                    <a:extLst>
                      <a:ext uri="{FF2B5EF4-FFF2-40B4-BE49-F238E27FC236}">
                        <a16:creationId xmlns:a16="http://schemas.microsoft.com/office/drawing/2014/main" id="{4633B1DF-95FD-9EBF-A1E1-66B3C43AC04B}"/>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Rectangle 8">
                    <a:extLst>
                      <a:ext uri="{FF2B5EF4-FFF2-40B4-BE49-F238E27FC236}">
                        <a16:creationId xmlns:a16="http://schemas.microsoft.com/office/drawing/2014/main" id="{38296596-8703-CF8F-EE92-F3CEC2B444F7}"/>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a:solidFill>
                        <a:srgbClr val="FFFFFF"/>
                      </a:solidFill>
                      <a:latin typeface="Helvetica Neue Medium" charset="0"/>
                      <a:ea typeface="Helvetica Neue Medium" charset="0"/>
                      <a:cs typeface="Helvetica Neue Medium" charset="0"/>
                      <a:sym typeface="Helvetica Neue Medium" charset="0"/>
                    </a:endParaRPr>
                  </a:p>
                </p:txBody>
              </p:sp>
              <p:sp>
                <p:nvSpPr>
                  <p:cNvPr id="33" name="Text Box 9">
                    <a:extLst>
                      <a:ext uri="{FF2B5EF4-FFF2-40B4-BE49-F238E27FC236}">
                        <a16:creationId xmlns:a16="http://schemas.microsoft.com/office/drawing/2014/main" id="{333206F5-B7B9-DBC1-4989-6D3D09FBA3D0}"/>
                      </a:ext>
                    </a:extLst>
                  </p:cNvPr>
                  <p:cNvSpPr txBox="1">
                    <a:spLocks/>
                  </p:cNvSpPr>
                  <p:nvPr/>
                </p:nvSpPr>
                <p:spPr bwMode="auto">
                  <a:xfrm>
                    <a:off x="5905500" y="2434423"/>
                    <a:ext cx="1670437" cy="349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11" tIns="90311" rIns="90311" bIns="90311"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r>
                      <a:rPr lang="en-US" altLang="en-US" b="1" i="1" dirty="0" err="1">
                        <a:solidFill>
                          <a:srgbClr val="000000"/>
                        </a:solidFill>
                      </a:rPr>
                      <a:t>ilvE</a:t>
                    </a:r>
                    <a:r>
                      <a:rPr lang="en-US" altLang="en-US" b="1" i="1" dirty="0">
                        <a:solidFill>
                          <a:srgbClr val="000000"/>
                        </a:solidFill>
                      </a:rPr>
                      <a:t> </a:t>
                    </a:r>
                    <a:r>
                      <a:rPr lang="en-US" altLang="en-US" b="1" dirty="0">
                        <a:solidFill>
                          <a:srgbClr val="000000"/>
                        </a:solidFill>
                      </a:rPr>
                      <a:t>mut riboswitch</a:t>
                    </a:r>
                  </a:p>
                </p:txBody>
              </p:sp>
            </p:grpSp>
            <p:sp>
              <p:nvSpPr>
                <p:cNvPr id="25" name="Rectangle 2">
                  <a:extLst>
                    <a:ext uri="{FF2B5EF4-FFF2-40B4-BE49-F238E27FC236}">
                      <a16:creationId xmlns:a16="http://schemas.microsoft.com/office/drawing/2014/main" id="{0DEA28E2-7C9A-9F12-04A9-84FC6B445D98}"/>
                    </a:ext>
                  </a:extLst>
                </p:cNvPr>
                <p:cNvSpPr>
                  <a:spLocks/>
                </p:cNvSpPr>
                <p:nvPr/>
              </p:nvSpPr>
              <p:spPr bwMode="auto">
                <a:xfrm>
                  <a:off x="2420749" y="5442954"/>
                  <a:ext cx="922557" cy="262485"/>
                </a:xfrm>
                <a:prstGeom prst="rect">
                  <a:avLst/>
                </a:prstGeom>
                <a:solidFill>
                  <a:srgbClr val="00D2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11" tIns="90311" rIns="90311" bIns="90311"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defTabSz="1038591"/>
                  <a:r>
                    <a:rPr lang="en-US" altLang="en-US" sz="2000" i="1" dirty="0" err="1">
                      <a:solidFill>
                        <a:schemeClr val="tx1"/>
                      </a:solidFill>
                      <a:latin typeface="Helvetica Neue Medium" charset="0"/>
                      <a:ea typeface="Helvetica Neue Medium" charset="0"/>
                      <a:cs typeface="Helvetica Neue Medium" charset="0"/>
                      <a:sym typeface="Helvetica Neue Medium" charset="0"/>
                    </a:rPr>
                    <a:t>gfp</a:t>
                  </a:r>
                  <a:endParaRPr lang="en-US" altLang="en-US" sz="2000" i="1" dirty="0">
                    <a:solidFill>
                      <a:schemeClr val="tx1"/>
                    </a:solidFill>
                    <a:latin typeface="Helvetica Neue Medium" charset="0"/>
                    <a:ea typeface="Helvetica Neue Medium" charset="0"/>
                    <a:cs typeface="Helvetica Neue Medium" charset="0"/>
                    <a:sym typeface="Helvetica Neue Medium" charset="0"/>
                  </a:endParaRPr>
                </a:p>
              </p:txBody>
            </p:sp>
            <p:sp>
              <p:nvSpPr>
                <p:cNvPr id="26" name="Text Box 3">
                  <a:extLst>
                    <a:ext uri="{FF2B5EF4-FFF2-40B4-BE49-F238E27FC236}">
                      <a16:creationId xmlns:a16="http://schemas.microsoft.com/office/drawing/2014/main" id="{CF79DEA7-C107-5555-3775-BE9E46413736}"/>
                    </a:ext>
                  </a:extLst>
                </p:cNvPr>
                <p:cNvSpPr txBox="1">
                  <a:spLocks/>
                </p:cNvSpPr>
                <p:nvPr/>
              </p:nvSpPr>
              <p:spPr bwMode="auto">
                <a:xfrm>
                  <a:off x="2437134" y="5481545"/>
                  <a:ext cx="77020" cy="20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11" tIns="90311" rIns="90311" bIns="90311"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defTabSz="1038591"/>
                  <a:endParaRPr lang="en-US" altLang="en-US" sz="2000" b="1" i="1" dirty="0">
                    <a:solidFill>
                      <a:srgbClr val="000000"/>
                    </a:solidFill>
                  </a:endParaRPr>
                </a:p>
              </p:txBody>
            </p:sp>
          </p:grpSp>
          <p:pic>
            <p:nvPicPr>
              <p:cNvPr id="23" name="Graphic 22" descr="Stop sign">
                <a:extLst>
                  <a:ext uri="{FF2B5EF4-FFF2-40B4-BE49-F238E27FC236}">
                    <a16:creationId xmlns:a16="http://schemas.microsoft.com/office/drawing/2014/main" id="{910ABFA6-7D39-C2D7-3D40-6E2083215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8711" y="1691987"/>
                <a:ext cx="354767" cy="354767"/>
              </a:xfrm>
              <a:prstGeom prst="rect">
                <a:avLst/>
              </a:prstGeom>
            </p:spPr>
          </p:pic>
        </p:grpSp>
      </p:grpSp>
      <p:sp>
        <p:nvSpPr>
          <p:cNvPr id="3" name="TextBox 2">
            <a:extLst>
              <a:ext uri="{FF2B5EF4-FFF2-40B4-BE49-F238E27FC236}">
                <a16:creationId xmlns:a16="http://schemas.microsoft.com/office/drawing/2014/main" id="{D36C882E-A8C1-7C91-AB41-C390A1211A3F}"/>
              </a:ext>
            </a:extLst>
          </p:cNvPr>
          <p:cNvSpPr txBox="1"/>
          <p:nvPr/>
        </p:nvSpPr>
        <p:spPr>
          <a:xfrm>
            <a:off x="1174661" y="2658363"/>
            <a:ext cx="1210588" cy="461665"/>
          </a:xfrm>
          <a:prstGeom prst="rect">
            <a:avLst/>
          </a:prstGeom>
          <a:noFill/>
        </p:spPr>
        <p:txBody>
          <a:bodyPr wrap="none" rtlCol="0">
            <a:spAutoFit/>
          </a:bodyPr>
          <a:lstStyle/>
          <a:p>
            <a:r>
              <a:rPr lang="en-US" sz="2400" b="1" dirty="0" err="1"/>
              <a:t>RsGFP</a:t>
            </a:r>
            <a:endParaRPr lang="en-US" sz="2400" b="1" dirty="0"/>
          </a:p>
        </p:txBody>
      </p:sp>
      <p:sp>
        <p:nvSpPr>
          <p:cNvPr id="4" name="TextBox 3">
            <a:extLst>
              <a:ext uri="{FF2B5EF4-FFF2-40B4-BE49-F238E27FC236}">
                <a16:creationId xmlns:a16="http://schemas.microsoft.com/office/drawing/2014/main" id="{78F4DBCF-54D6-83B9-FC0C-55690C25A64E}"/>
              </a:ext>
            </a:extLst>
          </p:cNvPr>
          <p:cNvSpPr txBox="1"/>
          <p:nvPr/>
        </p:nvSpPr>
        <p:spPr>
          <a:xfrm>
            <a:off x="986308" y="4829952"/>
            <a:ext cx="1587294" cy="461665"/>
          </a:xfrm>
          <a:prstGeom prst="rect">
            <a:avLst/>
          </a:prstGeom>
          <a:noFill/>
        </p:spPr>
        <p:txBody>
          <a:bodyPr wrap="none" rtlCol="0">
            <a:spAutoFit/>
          </a:bodyPr>
          <a:lstStyle/>
          <a:p>
            <a:r>
              <a:rPr lang="en-US" sz="2400" b="1" dirty="0" err="1"/>
              <a:t>RsGFP</a:t>
            </a:r>
            <a:r>
              <a:rPr lang="en-US" sz="2400" b="1" baseline="30000" dirty="0" err="1"/>
              <a:t>mut</a:t>
            </a:r>
            <a:endParaRPr lang="en-US" sz="2400" b="1" baseline="30000" dirty="0"/>
          </a:p>
        </p:txBody>
      </p:sp>
    </p:spTree>
    <p:extLst>
      <p:ext uri="{BB962C8B-B14F-4D97-AF65-F5344CB8AC3E}">
        <p14:creationId xmlns:p14="http://schemas.microsoft.com/office/powerpoint/2010/main" val="214360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57BCD-3CBB-D91A-81DA-4B3FCB90F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4AC41-1997-971B-376E-DA298D2985FD}"/>
              </a:ext>
            </a:extLst>
          </p:cNvPr>
          <p:cNvSpPr>
            <a:spLocks noGrp="1"/>
          </p:cNvSpPr>
          <p:nvPr>
            <p:ph type="title"/>
          </p:nvPr>
        </p:nvSpPr>
        <p:spPr/>
        <p:txBody>
          <a:bodyPr/>
          <a:lstStyle/>
          <a:p>
            <a:r>
              <a:rPr lang="en-US" dirty="0" err="1"/>
              <a:t>RsGFP</a:t>
            </a:r>
            <a:r>
              <a:rPr lang="en-US" dirty="0"/>
              <a:t> and </a:t>
            </a:r>
            <a:r>
              <a:rPr lang="en-US" dirty="0" err="1"/>
              <a:t>RsGFP</a:t>
            </a:r>
            <a:r>
              <a:rPr lang="en-US" baseline="30000" dirty="0" err="1"/>
              <a:t>mut</a:t>
            </a:r>
            <a:r>
              <a:rPr lang="en-US" dirty="0"/>
              <a:t> signal throughout growth</a:t>
            </a:r>
          </a:p>
        </p:txBody>
      </p:sp>
      <p:pic>
        <p:nvPicPr>
          <p:cNvPr id="4" name="Picture 3">
            <a:extLst>
              <a:ext uri="{FF2B5EF4-FFF2-40B4-BE49-F238E27FC236}">
                <a16:creationId xmlns:a16="http://schemas.microsoft.com/office/drawing/2014/main" id="{505A4384-2C92-F717-A2B7-32144696CC94}"/>
              </a:ext>
            </a:extLst>
          </p:cNvPr>
          <p:cNvPicPr>
            <a:picLocks noChangeAspect="1"/>
          </p:cNvPicPr>
          <p:nvPr/>
        </p:nvPicPr>
        <p:blipFill>
          <a:blip r:embed="rId3"/>
          <a:stretch>
            <a:fillRect/>
          </a:stretch>
        </p:blipFill>
        <p:spPr>
          <a:xfrm>
            <a:off x="1386725" y="1847446"/>
            <a:ext cx="1794905" cy="1437854"/>
          </a:xfrm>
          <a:prstGeom prst="rect">
            <a:avLst/>
          </a:prstGeom>
        </p:spPr>
      </p:pic>
      <p:pic>
        <p:nvPicPr>
          <p:cNvPr id="5" name="Picture 4">
            <a:extLst>
              <a:ext uri="{FF2B5EF4-FFF2-40B4-BE49-F238E27FC236}">
                <a16:creationId xmlns:a16="http://schemas.microsoft.com/office/drawing/2014/main" id="{F57608B8-711B-6BA0-0B0F-F7467195CB00}"/>
              </a:ext>
            </a:extLst>
          </p:cNvPr>
          <p:cNvPicPr>
            <a:picLocks noChangeAspect="1"/>
          </p:cNvPicPr>
          <p:nvPr/>
        </p:nvPicPr>
        <p:blipFill>
          <a:blip r:embed="rId4"/>
          <a:stretch>
            <a:fillRect/>
          </a:stretch>
        </p:blipFill>
        <p:spPr>
          <a:xfrm>
            <a:off x="1386726" y="4024391"/>
            <a:ext cx="1794905" cy="1437854"/>
          </a:xfrm>
          <a:prstGeom prst="rect">
            <a:avLst/>
          </a:prstGeom>
        </p:spPr>
      </p:pic>
      <p:pic>
        <p:nvPicPr>
          <p:cNvPr id="6" name="Picture 5">
            <a:extLst>
              <a:ext uri="{FF2B5EF4-FFF2-40B4-BE49-F238E27FC236}">
                <a16:creationId xmlns:a16="http://schemas.microsoft.com/office/drawing/2014/main" id="{2D6E29CF-1804-9AD4-D204-F5893A4F9B5A}"/>
              </a:ext>
            </a:extLst>
          </p:cNvPr>
          <p:cNvPicPr>
            <a:picLocks noChangeAspect="1"/>
          </p:cNvPicPr>
          <p:nvPr/>
        </p:nvPicPr>
        <p:blipFill>
          <a:blip r:embed="rId5"/>
          <a:stretch>
            <a:fillRect/>
          </a:stretch>
        </p:blipFill>
        <p:spPr>
          <a:xfrm>
            <a:off x="3922416" y="1847446"/>
            <a:ext cx="1794906" cy="1437855"/>
          </a:xfrm>
          <a:prstGeom prst="rect">
            <a:avLst/>
          </a:prstGeom>
        </p:spPr>
      </p:pic>
      <p:pic>
        <p:nvPicPr>
          <p:cNvPr id="7" name="Picture 6">
            <a:extLst>
              <a:ext uri="{FF2B5EF4-FFF2-40B4-BE49-F238E27FC236}">
                <a16:creationId xmlns:a16="http://schemas.microsoft.com/office/drawing/2014/main" id="{520CFD4C-5523-5FC4-C007-C81A9538C242}"/>
              </a:ext>
            </a:extLst>
          </p:cNvPr>
          <p:cNvPicPr>
            <a:picLocks noChangeAspect="1"/>
          </p:cNvPicPr>
          <p:nvPr/>
        </p:nvPicPr>
        <p:blipFill>
          <a:blip r:embed="rId6"/>
          <a:stretch>
            <a:fillRect/>
          </a:stretch>
        </p:blipFill>
        <p:spPr>
          <a:xfrm>
            <a:off x="3922416" y="4024389"/>
            <a:ext cx="1794907" cy="1437856"/>
          </a:xfrm>
          <a:prstGeom prst="rect">
            <a:avLst/>
          </a:prstGeom>
        </p:spPr>
      </p:pic>
      <p:pic>
        <p:nvPicPr>
          <p:cNvPr id="8" name="Picture 7">
            <a:extLst>
              <a:ext uri="{FF2B5EF4-FFF2-40B4-BE49-F238E27FC236}">
                <a16:creationId xmlns:a16="http://schemas.microsoft.com/office/drawing/2014/main" id="{CAE58ABA-5B2B-B09C-F185-04B16767D5C3}"/>
              </a:ext>
            </a:extLst>
          </p:cNvPr>
          <p:cNvPicPr>
            <a:picLocks noChangeAspect="1"/>
          </p:cNvPicPr>
          <p:nvPr/>
        </p:nvPicPr>
        <p:blipFill>
          <a:blip r:embed="rId7"/>
          <a:stretch>
            <a:fillRect/>
          </a:stretch>
        </p:blipFill>
        <p:spPr>
          <a:xfrm>
            <a:off x="6458108" y="1847446"/>
            <a:ext cx="1794906" cy="1437855"/>
          </a:xfrm>
          <a:prstGeom prst="rect">
            <a:avLst/>
          </a:prstGeom>
        </p:spPr>
      </p:pic>
      <p:pic>
        <p:nvPicPr>
          <p:cNvPr id="9" name="Picture 8">
            <a:extLst>
              <a:ext uri="{FF2B5EF4-FFF2-40B4-BE49-F238E27FC236}">
                <a16:creationId xmlns:a16="http://schemas.microsoft.com/office/drawing/2014/main" id="{652ED9FB-6121-98EF-EAF1-89600B3C17D4}"/>
              </a:ext>
            </a:extLst>
          </p:cNvPr>
          <p:cNvPicPr>
            <a:picLocks noChangeAspect="1"/>
          </p:cNvPicPr>
          <p:nvPr/>
        </p:nvPicPr>
        <p:blipFill>
          <a:blip r:embed="rId8"/>
          <a:stretch>
            <a:fillRect/>
          </a:stretch>
        </p:blipFill>
        <p:spPr>
          <a:xfrm>
            <a:off x="6458108" y="4024389"/>
            <a:ext cx="1794909" cy="1437857"/>
          </a:xfrm>
          <a:prstGeom prst="rect">
            <a:avLst/>
          </a:prstGeom>
        </p:spPr>
      </p:pic>
      <p:pic>
        <p:nvPicPr>
          <p:cNvPr id="10" name="Picture 9">
            <a:extLst>
              <a:ext uri="{FF2B5EF4-FFF2-40B4-BE49-F238E27FC236}">
                <a16:creationId xmlns:a16="http://schemas.microsoft.com/office/drawing/2014/main" id="{52931A88-9380-AAC8-AB1B-F6A798446656}"/>
              </a:ext>
            </a:extLst>
          </p:cNvPr>
          <p:cNvPicPr>
            <a:picLocks noChangeAspect="1"/>
          </p:cNvPicPr>
          <p:nvPr/>
        </p:nvPicPr>
        <p:blipFill>
          <a:blip r:embed="rId9"/>
          <a:stretch>
            <a:fillRect/>
          </a:stretch>
        </p:blipFill>
        <p:spPr>
          <a:xfrm>
            <a:off x="8993801" y="1847446"/>
            <a:ext cx="1794905" cy="1437854"/>
          </a:xfrm>
          <a:prstGeom prst="rect">
            <a:avLst/>
          </a:prstGeom>
        </p:spPr>
      </p:pic>
      <p:pic>
        <p:nvPicPr>
          <p:cNvPr id="11" name="Picture 10">
            <a:extLst>
              <a:ext uri="{FF2B5EF4-FFF2-40B4-BE49-F238E27FC236}">
                <a16:creationId xmlns:a16="http://schemas.microsoft.com/office/drawing/2014/main" id="{FF16D4B7-9793-A398-0075-767AC0425653}"/>
              </a:ext>
            </a:extLst>
          </p:cNvPr>
          <p:cNvPicPr>
            <a:picLocks noChangeAspect="1"/>
          </p:cNvPicPr>
          <p:nvPr/>
        </p:nvPicPr>
        <p:blipFill>
          <a:blip r:embed="rId10"/>
          <a:stretch>
            <a:fillRect/>
          </a:stretch>
        </p:blipFill>
        <p:spPr>
          <a:xfrm>
            <a:off x="8993801" y="3994093"/>
            <a:ext cx="1794909" cy="1437857"/>
          </a:xfrm>
          <a:prstGeom prst="rect">
            <a:avLst/>
          </a:prstGeom>
        </p:spPr>
      </p:pic>
      <p:sp>
        <p:nvSpPr>
          <p:cNvPr id="12" name="TextBox 11">
            <a:extLst>
              <a:ext uri="{FF2B5EF4-FFF2-40B4-BE49-F238E27FC236}">
                <a16:creationId xmlns:a16="http://schemas.microsoft.com/office/drawing/2014/main" id="{F9B8DBCC-05DA-8D74-4707-44CA2612159A}"/>
              </a:ext>
            </a:extLst>
          </p:cNvPr>
          <p:cNvSpPr txBox="1"/>
          <p:nvPr/>
        </p:nvSpPr>
        <p:spPr>
          <a:xfrm>
            <a:off x="381000" y="2381707"/>
            <a:ext cx="1005725" cy="369332"/>
          </a:xfrm>
          <a:prstGeom prst="rect">
            <a:avLst/>
          </a:prstGeom>
          <a:noFill/>
        </p:spPr>
        <p:txBody>
          <a:bodyPr wrap="square" rtlCol="0">
            <a:spAutoFit/>
          </a:bodyPr>
          <a:lstStyle/>
          <a:p>
            <a:pPr algn="r"/>
            <a:r>
              <a:rPr lang="en-US" dirty="0" err="1"/>
              <a:t>RsGFP</a:t>
            </a:r>
            <a:endParaRPr lang="en-US" dirty="0"/>
          </a:p>
        </p:txBody>
      </p:sp>
      <p:sp>
        <p:nvSpPr>
          <p:cNvPr id="13" name="TextBox 12">
            <a:extLst>
              <a:ext uri="{FF2B5EF4-FFF2-40B4-BE49-F238E27FC236}">
                <a16:creationId xmlns:a16="http://schemas.microsoft.com/office/drawing/2014/main" id="{62252FEE-9D06-8BFE-36A1-66CDA95E360F}"/>
              </a:ext>
            </a:extLst>
          </p:cNvPr>
          <p:cNvSpPr txBox="1"/>
          <p:nvPr/>
        </p:nvSpPr>
        <p:spPr>
          <a:xfrm>
            <a:off x="190500" y="4558651"/>
            <a:ext cx="1196225" cy="369332"/>
          </a:xfrm>
          <a:prstGeom prst="rect">
            <a:avLst/>
          </a:prstGeom>
          <a:noFill/>
        </p:spPr>
        <p:txBody>
          <a:bodyPr wrap="square" rtlCol="0">
            <a:spAutoFit/>
          </a:bodyPr>
          <a:lstStyle/>
          <a:p>
            <a:pPr algn="r"/>
            <a:r>
              <a:rPr lang="en-US" dirty="0" err="1"/>
              <a:t>RsGFP</a:t>
            </a:r>
            <a:r>
              <a:rPr lang="en-US" baseline="30000" dirty="0" err="1"/>
              <a:t>mut</a:t>
            </a:r>
            <a:endParaRPr lang="en-US" baseline="30000" dirty="0"/>
          </a:p>
        </p:txBody>
      </p:sp>
      <p:sp>
        <p:nvSpPr>
          <p:cNvPr id="14" name="TextBox 13">
            <a:extLst>
              <a:ext uri="{FF2B5EF4-FFF2-40B4-BE49-F238E27FC236}">
                <a16:creationId xmlns:a16="http://schemas.microsoft.com/office/drawing/2014/main" id="{6858F7ED-D6C2-160B-08B1-2656045746E5}"/>
              </a:ext>
            </a:extLst>
          </p:cNvPr>
          <p:cNvSpPr txBox="1"/>
          <p:nvPr/>
        </p:nvSpPr>
        <p:spPr>
          <a:xfrm>
            <a:off x="1716808" y="1343818"/>
            <a:ext cx="1134738" cy="369332"/>
          </a:xfrm>
          <a:prstGeom prst="rect">
            <a:avLst/>
          </a:prstGeom>
          <a:noFill/>
        </p:spPr>
        <p:txBody>
          <a:bodyPr wrap="square" rtlCol="0">
            <a:spAutoFit/>
          </a:bodyPr>
          <a:lstStyle/>
          <a:p>
            <a:pPr algn="ctr"/>
            <a:r>
              <a:rPr lang="en-US" dirty="0"/>
              <a:t>120 mins</a:t>
            </a:r>
          </a:p>
        </p:txBody>
      </p:sp>
      <p:sp>
        <p:nvSpPr>
          <p:cNvPr id="15" name="TextBox 14">
            <a:extLst>
              <a:ext uri="{FF2B5EF4-FFF2-40B4-BE49-F238E27FC236}">
                <a16:creationId xmlns:a16="http://schemas.microsoft.com/office/drawing/2014/main" id="{8050C4FB-F4EB-06CD-BC55-F032FABA83CA}"/>
              </a:ext>
            </a:extLst>
          </p:cNvPr>
          <p:cNvSpPr txBox="1"/>
          <p:nvPr/>
        </p:nvSpPr>
        <p:spPr>
          <a:xfrm>
            <a:off x="4252500" y="1343818"/>
            <a:ext cx="1134738" cy="369332"/>
          </a:xfrm>
          <a:prstGeom prst="rect">
            <a:avLst/>
          </a:prstGeom>
          <a:noFill/>
        </p:spPr>
        <p:txBody>
          <a:bodyPr wrap="square" rtlCol="0">
            <a:spAutoFit/>
          </a:bodyPr>
          <a:lstStyle/>
          <a:p>
            <a:pPr algn="ctr"/>
            <a:r>
              <a:rPr lang="en-US" dirty="0"/>
              <a:t>180 mins</a:t>
            </a:r>
          </a:p>
        </p:txBody>
      </p:sp>
      <p:sp>
        <p:nvSpPr>
          <p:cNvPr id="16" name="TextBox 15">
            <a:extLst>
              <a:ext uri="{FF2B5EF4-FFF2-40B4-BE49-F238E27FC236}">
                <a16:creationId xmlns:a16="http://schemas.microsoft.com/office/drawing/2014/main" id="{383744D9-E581-3E66-9CD3-DC3DF606AEE8}"/>
              </a:ext>
            </a:extLst>
          </p:cNvPr>
          <p:cNvSpPr txBox="1"/>
          <p:nvPr/>
        </p:nvSpPr>
        <p:spPr>
          <a:xfrm>
            <a:off x="6788192" y="1343818"/>
            <a:ext cx="1134738" cy="369332"/>
          </a:xfrm>
          <a:prstGeom prst="rect">
            <a:avLst/>
          </a:prstGeom>
          <a:noFill/>
        </p:spPr>
        <p:txBody>
          <a:bodyPr wrap="square" rtlCol="0">
            <a:spAutoFit/>
          </a:bodyPr>
          <a:lstStyle/>
          <a:p>
            <a:pPr algn="ctr"/>
            <a:r>
              <a:rPr lang="en-US" dirty="0"/>
              <a:t>240 mins</a:t>
            </a:r>
          </a:p>
        </p:txBody>
      </p:sp>
      <p:sp>
        <p:nvSpPr>
          <p:cNvPr id="17" name="TextBox 16">
            <a:extLst>
              <a:ext uri="{FF2B5EF4-FFF2-40B4-BE49-F238E27FC236}">
                <a16:creationId xmlns:a16="http://schemas.microsoft.com/office/drawing/2014/main" id="{D0594B5C-01DD-2BE7-DE39-0B6ECF6A6246}"/>
              </a:ext>
            </a:extLst>
          </p:cNvPr>
          <p:cNvSpPr txBox="1"/>
          <p:nvPr/>
        </p:nvSpPr>
        <p:spPr>
          <a:xfrm>
            <a:off x="9323884" y="1343818"/>
            <a:ext cx="1134738" cy="369332"/>
          </a:xfrm>
          <a:prstGeom prst="rect">
            <a:avLst/>
          </a:prstGeom>
          <a:noFill/>
        </p:spPr>
        <p:txBody>
          <a:bodyPr wrap="square" rtlCol="0">
            <a:spAutoFit/>
          </a:bodyPr>
          <a:lstStyle/>
          <a:p>
            <a:pPr algn="ctr"/>
            <a:r>
              <a:rPr lang="en-US" dirty="0"/>
              <a:t>300 mins</a:t>
            </a:r>
          </a:p>
        </p:txBody>
      </p:sp>
    </p:spTree>
    <p:extLst>
      <p:ext uri="{BB962C8B-B14F-4D97-AF65-F5344CB8AC3E}">
        <p14:creationId xmlns:p14="http://schemas.microsoft.com/office/powerpoint/2010/main" val="356231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flipH="1">
            <a:off x="10602385" y="5126651"/>
            <a:ext cx="881318" cy="774686"/>
          </a:xfrm>
          <a:prstGeom prst="rect">
            <a:avLst/>
          </a:prstGeom>
          <a:solidFill>
            <a:schemeClr val="bg1"/>
          </a:solidFill>
        </p:spPr>
        <p:txBody>
          <a:bodyPr wrap="square" rtlCol="0">
            <a:spAutoFit/>
          </a:bodyPr>
          <a:lstStyle/>
          <a:p>
            <a:endParaRPr lang="en-US"/>
          </a:p>
        </p:txBody>
      </p:sp>
      <p:sp>
        <p:nvSpPr>
          <p:cNvPr id="2" name="Title 1">
            <a:extLst>
              <a:ext uri="{FF2B5EF4-FFF2-40B4-BE49-F238E27FC236}">
                <a16:creationId xmlns:a16="http://schemas.microsoft.com/office/drawing/2014/main" id="{F3C4C947-6AE8-B1C7-77FF-2714F844D38D}"/>
              </a:ext>
            </a:extLst>
          </p:cNvPr>
          <p:cNvSpPr>
            <a:spLocks noGrp="1"/>
          </p:cNvSpPr>
          <p:nvPr>
            <p:ph type="title"/>
          </p:nvPr>
        </p:nvSpPr>
        <p:spPr/>
        <p:txBody>
          <a:bodyPr/>
          <a:lstStyle/>
          <a:p>
            <a:r>
              <a:rPr lang="en-US" dirty="0"/>
              <a:t>Bacterial growth</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2A29137-2773-CE7C-0F2D-1455338424AB}"/>
                  </a:ext>
                </a:extLst>
              </p14:cNvPr>
              <p14:cNvContentPartPr/>
              <p14:nvPr/>
            </p14:nvContentPartPr>
            <p14:xfrm>
              <a:off x="1975343" y="2374900"/>
              <a:ext cx="6991571" cy="3280620"/>
            </p14:xfrm>
          </p:contentPart>
        </mc:Choice>
        <mc:Fallback xmlns="">
          <p:pic>
            <p:nvPicPr>
              <p:cNvPr id="19" name="Ink 18">
                <a:extLst>
                  <a:ext uri="{FF2B5EF4-FFF2-40B4-BE49-F238E27FC236}">
                    <a16:creationId xmlns:a16="http://schemas.microsoft.com/office/drawing/2014/main" id="{B2A29137-2773-CE7C-0F2D-1455338424AB}"/>
                  </a:ext>
                </a:extLst>
              </p:cNvPr>
              <p:cNvPicPr/>
              <p:nvPr/>
            </p:nvPicPr>
            <p:blipFill>
              <a:blip r:embed="rId4"/>
              <a:stretch>
                <a:fillRect/>
              </a:stretch>
            </p:blipFill>
            <p:spPr>
              <a:xfrm>
                <a:off x="1965983" y="2365539"/>
                <a:ext cx="7010291" cy="3299342"/>
              </a:xfrm>
              <a:prstGeom prst="rect">
                <a:avLst/>
              </a:prstGeom>
            </p:spPr>
          </p:pic>
        </mc:Fallback>
      </mc:AlternateContent>
      <p:cxnSp>
        <p:nvCxnSpPr>
          <p:cNvPr id="21" name="Straight Connector 20">
            <a:extLst>
              <a:ext uri="{FF2B5EF4-FFF2-40B4-BE49-F238E27FC236}">
                <a16:creationId xmlns:a16="http://schemas.microsoft.com/office/drawing/2014/main" id="{379E2E15-2F97-B321-DC39-F91EAB110837}"/>
              </a:ext>
            </a:extLst>
          </p:cNvPr>
          <p:cNvCxnSpPr/>
          <p:nvPr/>
        </p:nvCxnSpPr>
        <p:spPr>
          <a:xfrm flipV="1">
            <a:off x="1949943" y="1828800"/>
            <a:ext cx="0" cy="3975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204E45-8DDB-1857-EB50-A7FB4137C659}"/>
              </a:ext>
            </a:extLst>
          </p:cNvPr>
          <p:cNvCxnSpPr/>
          <p:nvPr/>
        </p:nvCxnSpPr>
        <p:spPr>
          <a:xfrm>
            <a:off x="1949943" y="5787037"/>
            <a:ext cx="74861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8E95B2-EC41-C8CC-5A2F-C76E3DA10A25}"/>
              </a:ext>
            </a:extLst>
          </p:cNvPr>
          <p:cNvSpPr txBox="1"/>
          <p:nvPr/>
        </p:nvSpPr>
        <p:spPr>
          <a:xfrm rot="16200000">
            <a:off x="808729" y="3437647"/>
            <a:ext cx="1518364" cy="369332"/>
          </a:xfrm>
          <a:prstGeom prst="rect">
            <a:avLst/>
          </a:prstGeom>
          <a:noFill/>
        </p:spPr>
        <p:txBody>
          <a:bodyPr wrap="none" rtlCol="0">
            <a:spAutoFit/>
          </a:bodyPr>
          <a:lstStyle/>
          <a:p>
            <a:r>
              <a:rPr lang="en-US" b="1" dirty="0"/>
              <a:t>Cell number</a:t>
            </a:r>
            <a:endParaRPr lang="en-US" b="1" baseline="-25000" dirty="0"/>
          </a:p>
        </p:txBody>
      </p:sp>
      <p:sp>
        <p:nvSpPr>
          <p:cNvPr id="25" name="TextBox 24">
            <a:extLst>
              <a:ext uri="{FF2B5EF4-FFF2-40B4-BE49-F238E27FC236}">
                <a16:creationId xmlns:a16="http://schemas.microsoft.com/office/drawing/2014/main" id="{942BFC3B-F272-96DC-5AC2-90E4796E3573}"/>
              </a:ext>
            </a:extLst>
          </p:cNvPr>
          <p:cNvSpPr txBox="1"/>
          <p:nvPr/>
        </p:nvSpPr>
        <p:spPr>
          <a:xfrm>
            <a:off x="5111574" y="5803900"/>
            <a:ext cx="719108" cy="369332"/>
          </a:xfrm>
          <a:prstGeom prst="rect">
            <a:avLst/>
          </a:prstGeom>
          <a:noFill/>
        </p:spPr>
        <p:txBody>
          <a:bodyPr wrap="none" rtlCol="0">
            <a:spAutoFit/>
          </a:bodyPr>
          <a:lstStyle/>
          <a:p>
            <a:r>
              <a:rPr lang="en-US" b="1" dirty="0"/>
              <a:t>Time</a:t>
            </a:r>
          </a:p>
        </p:txBody>
      </p:sp>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671DB803-65B0-9FB6-BA6F-F295A69594C5}"/>
                  </a:ext>
                </a:extLst>
              </p14:cNvPr>
              <p14:cNvContentPartPr/>
              <p14:nvPr/>
            </p14:nvContentPartPr>
            <p14:xfrm>
              <a:off x="1697460" y="2211660"/>
              <a:ext cx="6480" cy="21240"/>
            </p14:xfrm>
          </p:contentPart>
        </mc:Choice>
        <mc:Fallback xmlns="">
          <p:pic>
            <p:nvPicPr>
              <p:cNvPr id="31" name="Ink 30">
                <a:extLst>
                  <a:ext uri="{FF2B5EF4-FFF2-40B4-BE49-F238E27FC236}">
                    <a16:creationId xmlns:a16="http://schemas.microsoft.com/office/drawing/2014/main" id="{671DB803-65B0-9FB6-BA6F-F295A69594C5}"/>
                  </a:ext>
                </a:extLst>
              </p:cNvPr>
              <p:cNvPicPr/>
              <p:nvPr/>
            </p:nvPicPr>
            <p:blipFill>
              <a:blip r:embed="rId6"/>
              <a:stretch>
                <a:fillRect/>
              </a:stretch>
            </p:blipFill>
            <p:spPr>
              <a:xfrm>
                <a:off x="1686660" y="2201220"/>
                <a:ext cx="27720" cy="42480"/>
              </a:xfrm>
              <a:prstGeom prst="rect">
                <a:avLst/>
              </a:prstGeom>
            </p:spPr>
          </p:pic>
        </mc:Fallback>
      </mc:AlternateContent>
      <p:sp>
        <p:nvSpPr>
          <p:cNvPr id="11" name="Right Triangle 10">
            <a:extLst>
              <a:ext uri="{FF2B5EF4-FFF2-40B4-BE49-F238E27FC236}">
                <a16:creationId xmlns:a16="http://schemas.microsoft.com/office/drawing/2014/main" id="{848E4ED2-E0B0-7855-05C9-B6831D8BDEC5}"/>
              </a:ext>
            </a:extLst>
          </p:cNvPr>
          <p:cNvSpPr/>
          <p:nvPr/>
        </p:nvSpPr>
        <p:spPr>
          <a:xfrm>
            <a:off x="2095500" y="1070962"/>
            <a:ext cx="6871414" cy="537918"/>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Nutrient availability</a:t>
            </a:r>
          </a:p>
        </p:txBody>
      </p:sp>
      <p:sp>
        <p:nvSpPr>
          <p:cNvPr id="12" name="Right Triangle 11">
            <a:extLst>
              <a:ext uri="{FF2B5EF4-FFF2-40B4-BE49-F238E27FC236}">
                <a16:creationId xmlns:a16="http://schemas.microsoft.com/office/drawing/2014/main" id="{45DE6A6D-6103-1289-27C1-ED11CEB06149}"/>
              </a:ext>
            </a:extLst>
          </p:cNvPr>
          <p:cNvSpPr/>
          <p:nvPr/>
        </p:nvSpPr>
        <p:spPr>
          <a:xfrm>
            <a:off x="2095500" y="1070962"/>
            <a:ext cx="6871414" cy="537918"/>
          </a:xfrm>
          <a:prstGeom prst="r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Amino acid availability</a:t>
            </a:r>
          </a:p>
        </p:txBody>
      </p:sp>
    </p:spTree>
    <p:extLst>
      <p:ext uri="{BB962C8B-B14F-4D97-AF65-F5344CB8AC3E}">
        <p14:creationId xmlns:p14="http://schemas.microsoft.com/office/powerpoint/2010/main" val="401175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3E89D-B26A-265B-65CB-067E6ED01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F8ECF-8468-096A-A50E-E3CC93C14916}"/>
              </a:ext>
            </a:extLst>
          </p:cNvPr>
          <p:cNvSpPr>
            <a:spLocks noGrp="1"/>
          </p:cNvSpPr>
          <p:nvPr>
            <p:ph type="title"/>
          </p:nvPr>
        </p:nvSpPr>
        <p:spPr/>
        <p:txBody>
          <a:bodyPr>
            <a:normAutofit/>
          </a:bodyPr>
          <a:lstStyle/>
          <a:p>
            <a:r>
              <a:rPr lang="en-US" dirty="0"/>
              <a:t>Aim 3: Analyze (p)ppGpp signaling heterogeneity within a population</a:t>
            </a:r>
          </a:p>
        </p:txBody>
      </p:sp>
      <p:sp>
        <p:nvSpPr>
          <p:cNvPr id="3" name="Content Placeholder 2">
            <a:extLst>
              <a:ext uri="{FF2B5EF4-FFF2-40B4-BE49-F238E27FC236}">
                <a16:creationId xmlns:a16="http://schemas.microsoft.com/office/drawing/2014/main" id="{24E5F06A-9BFB-1BF9-2F45-90F6C99824A9}"/>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Develop and characterize a single cell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Identify factors that contribute to single-cell signal</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Assess correlation between heterogeneity in (p)ppGpp and transcriptomes</a:t>
            </a:r>
          </a:p>
          <a:p>
            <a:pPr marL="0" indent="0">
              <a:buNone/>
            </a:pPr>
            <a:endParaRPr lang="en-US" dirty="0">
              <a:latin typeface="Aptos" panose="020B0004020202020204" pitchFamily="34" charset="0"/>
            </a:endParaRPr>
          </a:p>
        </p:txBody>
      </p:sp>
    </p:spTree>
    <p:extLst>
      <p:ext uri="{BB962C8B-B14F-4D97-AF65-F5344CB8AC3E}">
        <p14:creationId xmlns:p14="http://schemas.microsoft.com/office/powerpoint/2010/main" val="1369975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F80A8-D90E-30EA-E033-14E1C56AF5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F54987-295F-7B4B-1AE8-A1BC76E4435B}"/>
              </a:ext>
            </a:extLst>
          </p:cNvPr>
          <p:cNvSpPr>
            <a:spLocks noGrp="1"/>
          </p:cNvSpPr>
          <p:nvPr>
            <p:ph type="title"/>
          </p:nvPr>
        </p:nvSpPr>
        <p:spPr/>
        <p:txBody>
          <a:bodyPr/>
          <a:lstStyle/>
          <a:p>
            <a:r>
              <a:rPr lang="en-US" dirty="0"/>
              <a:t>Environmental factors contribute to </a:t>
            </a:r>
            <a:r>
              <a:rPr lang="en-US" dirty="0" err="1"/>
              <a:t>RsFluc</a:t>
            </a:r>
            <a:endParaRPr lang="en-US" dirty="0"/>
          </a:p>
        </p:txBody>
      </p:sp>
      <p:pic>
        <p:nvPicPr>
          <p:cNvPr id="4" name="Content Placeholder 3">
            <a:extLst>
              <a:ext uri="{FF2B5EF4-FFF2-40B4-BE49-F238E27FC236}">
                <a16:creationId xmlns:a16="http://schemas.microsoft.com/office/drawing/2014/main" id="{8B981063-1789-2816-9FE7-2DC39317B14A}"/>
              </a:ext>
            </a:extLst>
          </p:cNvPr>
          <p:cNvPicPr>
            <a:picLocks noGrp="1" noChangeAspect="1"/>
          </p:cNvPicPr>
          <p:nvPr>
            <p:ph idx="1"/>
          </p:nvPr>
        </p:nvPicPr>
        <p:blipFill>
          <a:blip r:embed="rId2"/>
          <a:stretch>
            <a:fillRect/>
          </a:stretch>
        </p:blipFill>
        <p:spPr>
          <a:xfrm>
            <a:off x="687672" y="1920241"/>
            <a:ext cx="5408328" cy="3376204"/>
          </a:xfrm>
          <a:prstGeom prst="rect">
            <a:avLst/>
          </a:prstGeom>
        </p:spPr>
      </p:pic>
      <p:sp>
        <p:nvSpPr>
          <p:cNvPr id="7" name="TextBox 6">
            <a:extLst>
              <a:ext uri="{FF2B5EF4-FFF2-40B4-BE49-F238E27FC236}">
                <a16:creationId xmlns:a16="http://schemas.microsoft.com/office/drawing/2014/main" id="{6C4E3EF7-D4EA-1D5A-0EAD-4890B42CF22C}"/>
              </a:ext>
            </a:extLst>
          </p:cNvPr>
          <p:cNvSpPr txBox="1"/>
          <p:nvPr/>
        </p:nvSpPr>
        <p:spPr>
          <a:xfrm>
            <a:off x="10545395" y="6550223"/>
            <a:ext cx="1646605" cy="307777"/>
          </a:xfrm>
          <a:prstGeom prst="rect">
            <a:avLst/>
          </a:prstGeom>
          <a:noFill/>
        </p:spPr>
        <p:txBody>
          <a:bodyPr wrap="none" rtlCol="0">
            <a:spAutoFit/>
          </a:bodyPr>
          <a:lstStyle/>
          <a:p>
            <a:pPr algn="r"/>
            <a:r>
              <a:rPr lang="en-US" sz="1400" dirty="0"/>
              <a:t>Hydorn </a:t>
            </a:r>
            <a:r>
              <a:rPr lang="en-US" sz="1400" i="1" dirty="0"/>
              <a:t>et al. </a:t>
            </a:r>
            <a:r>
              <a:rPr lang="en-US" sz="1400" dirty="0"/>
              <a:t>2025</a:t>
            </a:r>
          </a:p>
        </p:txBody>
      </p:sp>
      <p:pic>
        <p:nvPicPr>
          <p:cNvPr id="3" name="Content Placeholder 3">
            <a:extLst>
              <a:ext uri="{FF2B5EF4-FFF2-40B4-BE49-F238E27FC236}">
                <a16:creationId xmlns:a16="http://schemas.microsoft.com/office/drawing/2014/main" id="{A1A80421-E8D4-2DBC-EB0E-222426CAFC90}"/>
              </a:ext>
            </a:extLst>
          </p:cNvPr>
          <p:cNvPicPr>
            <a:picLocks noChangeAspect="1"/>
          </p:cNvPicPr>
          <p:nvPr/>
        </p:nvPicPr>
        <p:blipFill>
          <a:blip r:embed="rId3"/>
          <a:stretch>
            <a:fillRect/>
          </a:stretch>
        </p:blipFill>
        <p:spPr>
          <a:xfrm>
            <a:off x="6312874" y="1920241"/>
            <a:ext cx="5055823" cy="3376204"/>
          </a:xfrm>
          <a:prstGeom prst="rect">
            <a:avLst/>
          </a:prstGeom>
        </p:spPr>
      </p:pic>
      <p:sp>
        <p:nvSpPr>
          <p:cNvPr id="5" name="Rectangle 4">
            <a:extLst>
              <a:ext uri="{FF2B5EF4-FFF2-40B4-BE49-F238E27FC236}">
                <a16:creationId xmlns:a16="http://schemas.microsoft.com/office/drawing/2014/main" id="{FCB7079B-F163-4CF8-66BF-7EF35A94A7B8}"/>
              </a:ext>
            </a:extLst>
          </p:cNvPr>
          <p:cNvSpPr/>
          <p:nvPr/>
        </p:nvSpPr>
        <p:spPr>
          <a:xfrm>
            <a:off x="10355983" y="3892731"/>
            <a:ext cx="799697" cy="235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rPr>
              <a:t>RsFluc</a:t>
            </a:r>
            <a:endParaRPr lang="en-US" sz="1200" dirty="0">
              <a:solidFill>
                <a:schemeClr val="tx1"/>
              </a:solidFill>
            </a:endParaRPr>
          </a:p>
        </p:txBody>
      </p:sp>
      <p:sp>
        <p:nvSpPr>
          <p:cNvPr id="6" name="Rectangle 5">
            <a:extLst>
              <a:ext uri="{FF2B5EF4-FFF2-40B4-BE49-F238E27FC236}">
                <a16:creationId xmlns:a16="http://schemas.microsoft.com/office/drawing/2014/main" id="{FB746EEF-5004-DD7C-5426-E49535186C8A}"/>
              </a:ext>
            </a:extLst>
          </p:cNvPr>
          <p:cNvSpPr/>
          <p:nvPr/>
        </p:nvSpPr>
        <p:spPr>
          <a:xfrm>
            <a:off x="10355983" y="4167051"/>
            <a:ext cx="1012714" cy="235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err="1">
                <a:solidFill>
                  <a:schemeClr val="tx1"/>
                </a:solidFill>
              </a:rPr>
              <a:t>RsFluc</a:t>
            </a:r>
            <a:r>
              <a:rPr lang="en-US" sz="1200" baseline="30000" dirty="0" err="1">
                <a:solidFill>
                  <a:schemeClr val="tx1"/>
                </a:solidFill>
              </a:rPr>
              <a:t>mut</a:t>
            </a:r>
            <a:endParaRPr lang="en-US" sz="1200" baseline="30000" dirty="0">
              <a:solidFill>
                <a:schemeClr val="tx1"/>
              </a:solidFill>
            </a:endParaRPr>
          </a:p>
        </p:txBody>
      </p:sp>
    </p:spTree>
    <p:extLst>
      <p:ext uri="{BB962C8B-B14F-4D97-AF65-F5344CB8AC3E}">
        <p14:creationId xmlns:p14="http://schemas.microsoft.com/office/powerpoint/2010/main" val="1114780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78DFA-E0B4-DCF6-CC60-86C52FDE86F4}"/>
              </a:ext>
            </a:extLst>
          </p:cNvPr>
          <p:cNvSpPr>
            <a:spLocks noGrp="1"/>
          </p:cNvSpPr>
          <p:nvPr>
            <p:ph type="title"/>
          </p:nvPr>
        </p:nvSpPr>
        <p:spPr/>
        <p:txBody>
          <a:bodyPr/>
          <a:lstStyle/>
          <a:p>
            <a:r>
              <a:rPr lang="en-US" dirty="0"/>
              <a:t>Heterogeneity and signal in amino acid supplementation</a:t>
            </a:r>
          </a:p>
        </p:txBody>
      </p:sp>
      <p:pic>
        <p:nvPicPr>
          <p:cNvPr id="4" name="Content Placeholder 3">
            <a:extLst>
              <a:ext uri="{FF2B5EF4-FFF2-40B4-BE49-F238E27FC236}">
                <a16:creationId xmlns:a16="http://schemas.microsoft.com/office/drawing/2014/main" id="{563A2F49-F44A-AC5F-CFE5-E699AE089272}"/>
              </a:ext>
            </a:extLst>
          </p:cNvPr>
          <p:cNvPicPr>
            <a:picLocks noGrp="1" noChangeAspect="1"/>
          </p:cNvPicPr>
          <p:nvPr>
            <p:ph idx="1"/>
          </p:nvPr>
        </p:nvPicPr>
        <p:blipFill>
          <a:blip r:embed="rId2"/>
          <a:stretch>
            <a:fillRect/>
          </a:stretch>
        </p:blipFill>
        <p:spPr>
          <a:xfrm>
            <a:off x="1152978" y="2114550"/>
            <a:ext cx="3746500" cy="2628900"/>
          </a:xfrm>
          <a:prstGeom prst="rect">
            <a:avLst/>
          </a:prstGeom>
        </p:spPr>
      </p:pic>
      <p:pic>
        <p:nvPicPr>
          <p:cNvPr id="5" name="Picture 4">
            <a:extLst>
              <a:ext uri="{FF2B5EF4-FFF2-40B4-BE49-F238E27FC236}">
                <a16:creationId xmlns:a16="http://schemas.microsoft.com/office/drawing/2014/main" id="{FF7CB44B-8F38-2C59-2A3F-5F5272E971C1}"/>
              </a:ext>
            </a:extLst>
          </p:cNvPr>
          <p:cNvPicPr>
            <a:picLocks noChangeAspect="1"/>
          </p:cNvPicPr>
          <p:nvPr/>
        </p:nvPicPr>
        <p:blipFill>
          <a:blip r:embed="rId3"/>
          <a:stretch>
            <a:fillRect/>
          </a:stretch>
        </p:blipFill>
        <p:spPr>
          <a:xfrm>
            <a:off x="5870122" y="1606550"/>
            <a:ext cx="5168900" cy="3644900"/>
          </a:xfrm>
          <a:prstGeom prst="rect">
            <a:avLst/>
          </a:prstGeom>
        </p:spPr>
      </p:pic>
      <p:sp>
        <p:nvSpPr>
          <p:cNvPr id="3" name="Rectangle 2">
            <a:extLst>
              <a:ext uri="{FF2B5EF4-FFF2-40B4-BE49-F238E27FC236}">
                <a16:creationId xmlns:a16="http://schemas.microsoft.com/office/drawing/2014/main" id="{0AA31573-6E0C-57AD-A7FB-22B73A252128}"/>
              </a:ext>
            </a:extLst>
          </p:cNvPr>
          <p:cNvSpPr/>
          <p:nvPr/>
        </p:nvSpPr>
        <p:spPr>
          <a:xfrm>
            <a:off x="3498577" y="1789043"/>
            <a:ext cx="1888435" cy="34624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EF340A-CDE2-CA84-FFD5-43C4AF3EED34}"/>
              </a:ext>
            </a:extLst>
          </p:cNvPr>
          <p:cNvSpPr/>
          <p:nvPr/>
        </p:nvSpPr>
        <p:spPr>
          <a:xfrm>
            <a:off x="8454573" y="2114551"/>
            <a:ext cx="1146628" cy="4044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754BDE-0FF8-F3D0-B3FB-6E330BD92143}"/>
              </a:ext>
            </a:extLst>
          </p:cNvPr>
          <p:cNvSpPr/>
          <p:nvPr/>
        </p:nvSpPr>
        <p:spPr>
          <a:xfrm>
            <a:off x="8937683" y="2915202"/>
            <a:ext cx="1146628" cy="27901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66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51C0F-0D08-C2F9-5D3E-FE01DE590979}"/>
              </a:ext>
            </a:extLst>
          </p:cNvPr>
          <p:cNvSpPr>
            <a:spLocks noGrp="1"/>
          </p:cNvSpPr>
          <p:nvPr>
            <p:ph type="title"/>
          </p:nvPr>
        </p:nvSpPr>
        <p:spPr/>
        <p:txBody>
          <a:bodyPr/>
          <a:lstStyle/>
          <a:p>
            <a:r>
              <a:rPr lang="en-US" dirty="0"/>
              <a:t>Heterogeneity and signal in prototrophic conditions</a:t>
            </a:r>
          </a:p>
        </p:txBody>
      </p:sp>
      <p:pic>
        <p:nvPicPr>
          <p:cNvPr id="6" name="Picture 5">
            <a:extLst>
              <a:ext uri="{FF2B5EF4-FFF2-40B4-BE49-F238E27FC236}">
                <a16:creationId xmlns:a16="http://schemas.microsoft.com/office/drawing/2014/main" id="{16844EA3-F86C-0579-89D5-4A6A6EB9C2C1}"/>
              </a:ext>
            </a:extLst>
          </p:cNvPr>
          <p:cNvPicPr>
            <a:picLocks noChangeAspect="1"/>
          </p:cNvPicPr>
          <p:nvPr/>
        </p:nvPicPr>
        <p:blipFill>
          <a:blip r:embed="rId2"/>
          <a:stretch>
            <a:fillRect/>
          </a:stretch>
        </p:blipFill>
        <p:spPr>
          <a:xfrm>
            <a:off x="997857" y="2114550"/>
            <a:ext cx="3746500" cy="2628900"/>
          </a:xfrm>
          <a:prstGeom prst="rect">
            <a:avLst/>
          </a:prstGeom>
        </p:spPr>
      </p:pic>
      <p:pic>
        <p:nvPicPr>
          <p:cNvPr id="8" name="Picture 7">
            <a:extLst>
              <a:ext uri="{FF2B5EF4-FFF2-40B4-BE49-F238E27FC236}">
                <a16:creationId xmlns:a16="http://schemas.microsoft.com/office/drawing/2014/main" id="{E9CD279C-3A49-899E-49FE-05A1E439D93F}"/>
              </a:ext>
            </a:extLst>
          </p:cNvPr>
          <p:cNvPicPr>
            <a:picLocks noChangeAspect="1"/>
          </p:cNvPicPr>
          <p:nvPr/>
        </p:nvPicPr>
        <p:blipFill>
          <a:blip r:embed="rId3"/>
          <a:stretch>
            <a:fillRect/>
          </a:stretch>
        </p:blipFill>
        <p:spPr>
          <a:xfrm>
            <a:off x="5961743" y="1606550"/>
            <a:ext cx="5232400" cy="3644900"/>
          </a:xfrm>
          <a:prstGeom prst="rect">
            <a:avLst/>
          </a:prstGeom>
        </p:spPr>
      </p:pic>
      <p:sp>
        <p:nvSpPr>
          <p:cNvPr id="3" name="Rectangle 2">
            <a:extLst>
              <a:ext uri="{FF2B5EF4-FFF2-40B4-BE49-F238E27FC236}">
                <a16:creationId xmlns:a16="http://schemas.microsoft.com/office/drawing/2014/main" id="{E0D51747-83C9-1E52-0673-D3D38B1FFFCB}"/>
              </a:ext>
            </a:extLst>
          </p:cNvPr>
          <p:cNvSpPr/>
          <p:nvPr/>
        </p:nvSpPr>
        <p:spPr>
          <a:xfrm>
            <a:off x="3339032" y="1789043"/>
            <a:ext cx="1888435" cy="34624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9FA066-A485-657C-5F15-B3E1F556D43A}"/>
              </a:ext>
            </a:extLst>
          </p:cNvPr>
          <p:cNvSpPr/>
          <p:nvPr/>
        </p:nvSpPr>
        <p:spPr>
          <a:xfrm>
            <a:off x="8454573" y="2114551"/>
            <a:ext cx="1146628" cy="4044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1018F0-A714-04B0-95AA-3190BEED2F77}"/>
              </a:ext>
            </a:extLst>
          </p:cNvPr>
          <p:cNvSpPr/>
          <p:nvPr/>
        </p:nvSpPr>
        <p:spPr>
          <a:xfrm>
            <a:off x="8937683" y="2915202"/>
            <a:ext cx="1146628" cy="27901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3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DD340-E109-6C5F-82AE-71F4B668A462}"/>
              </a:ext>
            </a:extLst>
          </p:cNvPr>
          <p:cNvSpPr>
            <a:spLocks noGrp="1"/>
          </p:cNvSpPr>
          <p:nvPr>
            <p:ph type="title"/>
          </p:nvPr>
        </p:nvSpPr>
        <p:spPr/>
        <p:txBody>
          <a:bodyPr>
            <a:normAutofit fontScale="90000"/>
          </a:bodyPr>
          <a:lstStyle/>
          <a:p>
            <a:r>
              <a:rPr lang="en-US" dirty="0"/>
              <a:t>Heterogeneity and </a:t>
            </a:r>
            <a:r>
              <a:rPr lang="en-US" dirty="0" err="1"/>
              <a:t>RsGFP</a:t>
            </a:r>
            <a:r>
              <a:rPr lang="en-US" dirty="0"/>
              <a:t> signal in </a:t>
            </a:r>
            <a:r>
              <a:rPr lang="en-US" dirty="0" err="1"/>
              <a:t>media±amino</a:t>
            </a:r>
            <a:r>
              <a:rPr lang="en-US" dirty="0"/>
              <a:t> acid supplementation</a:t>
            </a:r>
          </a:p>
        </p:txBody>
      </p:sp>
      <p:pic>
        <p:nvPicPr>
          <p:cNvPr id="4" name="Content Placeholder 3">
            <a:extLst>
              <a:ext uri="{FF2B5EF4-FFF2-40B4-BE49-F238E27FC236}">
                <a16:creationId xmlns:a16="http://schemas.microsoft.com/office/drawing/2014/main" id="{EEDB2CD3-250D-A7E6-2C07-8A0E83826F1C}"/>
              </a:ext>
            </a:extLst>
          </p:cNvPr>
          <p:cNvPicPr>
            <a:picLocks noGrp="1" noChangeAspect="1"/>
          </p:cNvPicPr>
          <p:nvPr>
            <p:ph idx="1"/>
          </p:nvPr>
        </p:nvPicPr>
        <p:blipFill>
          <a:blip r:embed="rId2"/>
          <a:stretch>
            <a:fillRect/>
          </a:stretch>
        </p:blipFill>
        <p:spPr>
          <a:xfrm>
            <a:off x="2678872" y="1151465"/>
            <a:ext cx="6834256" cy="4873122"/>
          </a:xfrm>
          <a:prstGeom prst="rect">
            <a:avLst/>
          </a:prstGeom>
        </p:spPr>
      </p:pic>
      <p:sp>
        <p:nvSpPr>
          <p:cNvPr id="5" name="TextBox 4">
            <a:extLst>
              <a:ext uri="{FF2B5EF4-FFF2-40B4-BE49-F238E27FC236}">
                <a16:creationId xmlns:a16="http://schemas.microsoft.com/office/drawing/2014/main" id="{63C87F61-0148-68D0-2EC4-75A5B4633341}"/>
              </a:ext>
            </a:extLst>
          </p:cNvPr>
          <p:cNvSpPr txBox="1"/>
          <p:nvPr/>
        </p:nvSpPr>
        <p:spPr>
          <a:xfrm>
            <a:off x="4768080" y="6024587"/>
            <a:ext cx="1467068" cy="369332"/>
          </a:xfrm>
          <a:prstGeom prst="rect">
            <a:avLst/>
          </a:prstGeom>
          <a:noFill/>
        </p:spPr>
        <p:txBody>
          <a:bodyPr wrap="none" rtlCol="0">
            <a:spAutoFit/>
          </a:bodyPr>
          <a:lstStyle/>
          <a:p>
            <a:pPr algn="ctr"/>
            <a:r>
              <a:rPr lang="en-US" b="1" dirty="0"/>
              <a:t>exponential</a:t>
            </a:r>
          </a:p>
        </p:txBody>
      </p:sp>
      <p:sp>
        <p:nvSpPr>
          <p:cNvPr id="6" name="TextBox 5">
            <a:extLst>
              <a:ext uri="{FF2B5EF4-FFF2-40B4-BE49-F238E27FC236}">
                <a16:creationId xmlns:a16="http://schemas.microsoft.com/office/drawing/2014/main" id="{2CD376D4-A9DB-F364-D56E-285C7E24E9E7}"/>
              </a:ext>
            </a:extLst>
          </p:cNvPr>
          <p:cNvSpPr txBox="1"/>
          <p:nvPr/>
        </p:nvSpPr>
        <p:spPr>
          <a:xfrm>
            <a:off x="6893194" y="6024587"/>
            <a:ext cx="1236237" cy="369332"/>
          </a:xfrm>
          <a:prstGeom prst="rect">
            <a:avLst/>
          </a:prstGeom>
          <a:noFill/>
        </p:spPr>
        <p:txBody>
          <a:bodyPr wrap="none" rtlCol="0">
            <a:spAutoFit/>
          </a:bodyPr>
          <a:lstStyle/>
          <a:p>
            <a:pPr algn="ctr"/>
            <a:r>
              <a:rPr lang="en-US" b="1" dirty="0"/>
              <a:t>transition</a:t>
            </a:r>
          </a:p>
        </p:txBody>
      </p:sp>
      <p:sp>
        <p:nvSpPr>
          <p:cNvPr id="7" name="Rectangle 6">
            <a:extLst>
              <a:ext uri="{FF2B5EF4-FFF2-40B4-BE49-F238E27FC236}">
                <a16:creationId xmlns:a16="http://schemas.microsoft.com/office/drawing/2014/main" id="{99A3B723-4EFD-2A2D-9958-36BC260FD041}"/>
              </a:ext>
            </a:extLst>
          </p:cNvPr>
          <p:cNvSpPr/>
          <p:nvPr/>
        </p:nvSpPr>
        <p:spPr>
          <a:xfrm>
            <a:off x="8865704" y="2306872"/>
            <a:ext cx="320040" cy="320040"/>
          </a:xfrm>
          <a:prstGeom prst="rect">
            <a:avLst/>
          </a:prstGeom>
          <a:solidFill>
            <a:srgbClr val="0532F9"/>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7DF8FD-1F6E-63F7-7C82-2B417DE58ABA}"/>
              </a:ext>
            </a:extLst>
          </p:cNvPr>
          <p:cNvSpPr/>
          <p:nvPr/>
        </p:nvSpPr>
        <p:spPr>
          <a:xfrm>
            <a:off x="8865704" y="1820975"/>
            <a:ext cx="320040" cy="320040"/>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F5E4C5-813C-2CEB-102E-74EA304E12F0}"/>
              </a:ext>
            </a:extLst>
          </p:cNvPr>
          <p:cNvSpPr txBox="1"/>
          <p:nvPr/>
        </p:nvSpPr>
        <p:spPr>
          <a:xfrm>
            <a:off x="9185744" y="1796329"/>
            <a:ext cx="2403222" cy="369332"/>
          </a:xfrm>
          <a:prstGeom prst="rect">
            <a:avLst/>
          </a:prstGeom>
          <a:noFill/>
        </p:spPr>
        <p:txBody>
          <a:bodyPr wrap="none" rtlCol="0">
            <a:spAutoFit/>
          </a:bodyPr>
          <a:lstStyle/>
          <a:p>
            <a:r>
              <a:rPr lang="en-US" b="1" dirty="0"/>
              <a:t>No supplementation</a:t>
            </a:r>
          </a:p>
        </p:txBody>
      </p:sp>
      <p:sp>
        <p:nvSpPr>
          <p:cNvPr id="10" name="TextBox 9">
            <a:extLst>
              <a:ext uri="{FF2B5EF4-FFF2-40B4-BE49-F238E27FC236}">
                <a16:creationId xmlns:a16="http://schemas.microsoft.com/office/drawing/2014/main" id="{FFC04C3D-738C-1C14-BCE1-DB99E8F3B13E}"/>
              </a:ext>
            </a:extLst>
          </p:cNvPr>
          <p:cNvSpPr txBox="1"/>
          <p:nvPr/>
        </p:nvSpPr>
        <p:spPr>
          <a:xfrm>
            <a:off x="9185744" y="2282226"/>
            <a:ext cx="819455" cy="369332"/>
          </a:xfrm>
          <a:prstGeom prst="rect">
            <a:avLst/>
          </a:prstGeom>
          <a:noFill/>
        </p:spPr>
        <p:txBody>
          <a:bodyPr wrap="none" rtlCol="0">
            <a:spAutoFit/>
          </a:bodyPr>
          <a:lstStyle/>
          <a:p>
            <a:r>
              <a:rPr lang="en-US" b="1" dirty="0"/>
              <a:t>+CAA</a:t>
            </a:r>
          </a:p>
        </p:txBody>
      </p:sp>
    </p:spTree>
    <p:extLst>
      <p:ext uri="{BB962C8B-B14F-4D97-AF65-F5344CB8AC3E}">
        <p14:creationId xmlns:p14="http://schemas.microsoft.com/office/powerpoint/2010/main" val="16323684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F7CE1-3C51-FF26-33C2-C8F102164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75115-FEEB-60B7-4F31-429658F6DF89}"/>
              </a:ext>
            </a:extLst>
          </p:cNvPr>
          <p:cNvSpPr>
            <a:spLocks noGrp="1"/>
          </p:cNvSpPr>
          <p:nvPr>
            <p:ph type="title"/>
          </p:nvPr>
        </p:nvSpPr>
        <p:spPr/>
        <p:txBody>
          <a:bodyPr>
            <a:normAutofit/>
          </a:bodyPr>
          <a:lstStyle/>
          <a:p>
            <a:r>
              <a:rPr lang="en-US" dirty="0"/>
              <a:t>Aim 3: Analyze (p)ppGpp signaling heterogeneity within a population</a:t>
            </a:r>
          </a:p>
        </p:txBody>
      </p:sp>
      <p:sp>
        <p:nvSpPr>
          <p:cNvPr id="3" name="Content Placeholder 2">
            <a:extLst>
              <a:ext uri="{FF2B5EF4-FFF2-40B4-BE49-F238E27FC236}">
                <a16:creationId xmlns:a16="http://schemas.microsoft.com/office/drawing/2014/main" id="{73C0B11D-F578-3FDD-FD84-A3F7AB53EBF8}"/>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Develop and characterize a single cell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Identify factors that contribute to single-cell signal</a:t>
            </a:r>
          </a:p>
          <a:p>
            <a:pPr>
              <a:buFont typeface="Wingdings" pitchFamily="2" charset="2"/>
              <a:buChar char="q"/>
            </a:pPr>
            <a:endParaRPr lang="en-US" dirty="0">
              <a:latin typeface="Aptos" panose="020B0004020202020204" pitchFamily="34" charset="0"/>
            </a:endParaRPr>
          </a:p>
          <a:p>
            <a:pPr>
              <a:buFont typeface="Wingdings" pitchFamily="2" charset="2"/>
              <a:buChar char="q"/>
            </a:pPr>
            <a:r>
              <a:rPr lang="en-US" dirty="0">
                <a:latin typeface="Aptos" panose="020B0004020202020204" pitchFamily="34" charset="0"/>
              </a:rPr>
              <a:t>Assess correlation between heterogeneity in (p)ppGpp and transcriptomes</a:t>
            </a:r>
          </a:p>
          <a:p>
            <a:pPr>
              <a:buFont typeface="Wingdings" pitchFamily="2" charset="2"/>
              <a:buChar char="q"/>
            </a:pPr>
            <a:endParaRPr lang="en-US" dirty="0">
              <a:latin typeface="Aptos" panose="020B0004020202020204" pitchFamily="34" charset="0"/>
            </a:endParaRPr>
          </a:p>
        </p:txBody>
      </p:sp>
    </p:spTree>
    <p:extLst>
      <p:ext uri="{BB962C8B-B14F-4D97-AF65-F5344CB8AC3E}">
        <p14:creationId xmlns:p14="http://schemas.microsoft.com/office/powerpoint/2010/main" val="12403052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E16E9-01D8-9677-455D-78A86500E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38B9E-71C2-0F0F-82CF-6FD45B945FDD}"/>
              </a:ext>
            </a:extLst>
          </p:cNvPr>
          <p:cNvSpPr>
            <a:spLocks noGrp="1"/>
          </p:cNvSpPr>
          <p:nvPr>
            <p:ph type="title"/>
          </p:nvPr>
        </p:nvSpPr>
        <p:spPr/>
        <p:txBody>
          <a:bodyPr/>
          <a:lstStyle/>
          <a:p>
            <a:r>
              <a:rPr lang="en-US" dirty="0"/>
              <a:t>Biological relevance of (p)ppGpp</a:t>
            </a:r>
          </a:p>
        </p:txBody>
      </p:sp>
      <p:grpSp>
        <p:nvGrpSpPr>
          <p:cNvPr id="25" name="Group 24">
            <a:extLst>
              <a:ext uri="{FF2B5EF4-FFF2-40B4-BE49-F238E27FC236}">
                <a16:creationId xmlns:a16="http://schemas.microsoft.com/office/drawing/2014/main" id="{5FF687B1-49A6-9D1D-D8ED-41CB6F1752E4}"/>
              </a:ext>
            </a:extLst>
          </p:cNvPr>
          <p:cNvGrpSpPr/>
          <p:nvPr/>
        </p:nvGrpSpPr>
        <p:grpSpPr>
          <a:xfrm>
            <a:off x="6076547" y="3341593"/>
            <a:ext cx="1999130" cy="174813"/>
            <a:chOff x="5100917" y="3375213"/>
            <a:chExt cx="1999130" cy="174813"/>
          </a:xfrm>
        </p:grpSpPr>
        <p:cxnSp>
          <p:nvCxnSpPr>
            <p:cNvPr id="21" name="Straight Connector 20">
              <a:extLst>
                <a:ext uri="{FF2B5EF4-FFF2-40B4-BE49-F238E27FC236}">
                  <a16:creationId xmlns:a16="http://schemas.microsoft.com/office/drawing/2014/main" id="{1DBB6A71-5B52-D3FD-EF14-36078000BF88}"/>
                </a:ext>
              </a:extLst>
            </p:cNvPr>
            <p:cNvCxnSpPr>
              <a:cxnSpLocks/>
            </p:cNvCxnSpPr>
            <p:nvPr/>
          </p:nvCxnSpPr>
          <p:spPr>
            <a:xfrm>
              <a:off x="5100917" y="3462619"/>
              <a:ext cx="199016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B2C9D4-7F42-7EDD-C2A9-1D510B30D3C3}"/>
                </a:ext>
              </a:extLst>
            </p:cNvPr>
            <p:cNvCxnSpPr>
              <a:cxnSpLocks/>
            </p:cNvCxnSpPr>
            <p:nvPr/>
          </p:nvCxnSpPr>
          <p:spPr>
            <a:xfrm>
              <a:off x="7100047" y="3375213"/>
              <a:ext cx="0" cy="17481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4" name="Arc 43">
            <a:extLst>
              <a:ext uri="{FF2B5EF4-FFF2-40B4-BE49-F238E27FC236}">
                <a16:creationId xmlns:a16="http://schemas.microsoft.com/office/drawing/2014/main" id="{6A5DED58-F4D1-1AE4-70BD-6752666CFB23}"/>
              </a:ext>
            </a:extLst>
          </p:cNvPr>
          <p:cNvSpPr/>
          <p:nvPr/>
        </p:nvSpPr>
        <p:spPr>
          <a:xfrm rot="8810011">
            <a:off x="5912921" y="1945777"/>
            <a:ext cx="3216515" cy="1956437"/>
          </a:xfrm>
          <a:prstGeom prst="arc">
            <a:avLst/>
          </a:prstGeom>
          <a:ln w="28575">
            <a:solidFill>
              <a:schemeClr val="tx1"/>
            </a:solidFill>
            <a:prstDash val="dash"/>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a:extLst>
              <a:ext uri="{FF2B5EF4-FFF2-40B4-BE49-F238E27FC236}">
                <a16:creationId xmlns:a16="http://schemas.microsoft.com/office/drawing/2014/main" id="{530B3212-F949-9BCB-F8B0-F8030EF037AB}"/>
              </a:ext>
            </a:extLst>
          </p:cNvPr>
          <p:cNvPicPr>
            <a:picLocks noChangeAspect="1"/>
          </p:cNvPicPr>
          <p:nvPr/>
        </p:nvPicPr>
        <p:blipFill>
          <a:blip r:embed="rId3"/>
          <a:stretch>
            <a:fillRect/>
          </a:stretch>
        </p:blipFill>
        <p:spPr>
          <a:xfrm>
            <a:off x="601704" y="1387945"/>
            <a:ext cx="5413518" cy="3923559"/>
          </a:xfrm>
          <a:prstGeom prst="rect">
            <a:avLst/>
          </a:prstGeom>
        </p:spPr>
      </p:pic>
      <p:sp>
        <p:nvSpPr>
          <p:cNvPr id="4" name="TextBox 3">
            <a:extLst>
              <a:ext uri="{FF2B5EF4-FFF2-40B4-BE49-F238E27FC236}">
                <a16:creationId xmlns:a16="http://schemas.microsoft.com/office/drawing/2014/main" id="{EDFFB672-46AD-D29A-42DD-57751F6ACCDC}"/>
              </a:ext>
            </a:extLst>
          </p:cNvPr>
          <p:cNvSpPr txBox="1"/>
          <p:nvPr/>
        </p:nvSpPr>
        <p:spPr>
          <a:xfrm>
            <a:off x="8075677" y="3244333"/>
            <a:ext cx="1646669" cy="369332"/>
          </a:xfrm>
          <a:prstGeom prst="rect">
            <a:avLst/>
          </a:prstGeom>
          <a:noFill/>
        </p:spPr>
        <p:txBody>
          <a:bodyPr wrap="none" rtlCol="0">
            <a:spAutoFit/>
          </a:bodyPr>
          <a:lstStyle/>
          <a:p>
            <a:r>
              <a:rPr lang="en-US" b="1" dirty="0"/>
              <a:t>Transcription</a:t>
            </a:r>
          </a:p>
        </p:txBody>
      </p:sp>
    </p:spTree>
    <p:extLst>
      <p:ext uri="{BB962C8B-B14F-4D97-AF65-F5344CB8AC3E}">
        <p14:creationId xmlns:p14="http://schemas.microsoft.com/office/powerpoint/2010/main" val="38256965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05555-5959-E20B-0CC0-D3D13622EF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C475BEC-4139-5857-FDD4-586C0DC7356C}"/>
              </a:ext>
            </a:extLst>
          </p:cNvPr>
          <p:cNvSpPr>
            <a:spLocks noGrp="1"/>
          </p:cNvSpPr>
          <p:nvPr>
            <p:ph type="title"/>
          </p:nvPr>
        </p:nvSpPr>
        <p:spPr/>
        <p:txBody>
          <a:bodyPr/>
          <a:lstStyle/>
          <a:p>
            <a:r>
              <a:rPr lang="en-US" dirty="0"/>
              <a:t>Heterogeneity in transcriptomes</a:t>
            </a:r>
          </a:p>
        </p:txBody>
      </p:sp>
      <p:pic>
        <p:nvPicPr>
          <p:cNvPr id="5" name="Content Placeholder 4" descr="A black background with colorful objects&#10;&#10;AI-generated content may be incorrect.">
            <a:extLst>
              <a:ext uri="{FF2B5EF4-FFF2-40B4-BE49-F238E27FC236}">
                <a16:creationId xmlns:a16="http://schemas.microsoft.com/office/drawing/2014/main" id="{80C57A06-B8A9-0CA7-4EB1-E03976F75D2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741" t="17447" r="25708" b="27977"/>
          <a:stretch>
            <a:fillRect/>
          </a:stretch>
        </p:blipFill>
        <p:spPr>
          <a:xfrm>
            <a:off x="2736574" y="1124757"/>
            <a:ext cx="6718852" cy="5514093"/>
          </a:xfrm>
        </p:spPr>
      </p:pic>
      <p:sp>
        <p:nvSpPr>
          <p:cNvPr id="2" name="TextBox 1">
            <a:extLst>
              <a:ext uri="{FF2B5EF4-FFF2-40B4-BE49-F238E27FC236}">
                <a16:creationId xmlns:a16="http://schemas.microsoft.com/office/drawing/2014/main" id="{C0F36329-0037-BC6C-338D-2F29DDCA263F}"/>
              </a:ext>
            </a:extLst>
          </p:cNvPr>
          <p:cNvSpPr txBox="1"/>
          <p:nvPr/>
        </p:nvSpPr>
        <p:spPr>
          <a:xfrm>
            <a:off x="7851913" y="5147407"/>
            <a:ext cx="787395" cy="253916"/>
          </a:xfrm>
          <a:prstGeom prst="rect">
            <a:avLst/>
          </a:prstGeom>
          <a:noFill/>
        </p:spPr>
        <p:txBody>
          <a:bodyPr wrap="none" rtlCol="0">
            <a:spAutoFit/>
          </a:bodyPr>
          <a:lstStyle/>
          <a:p>
            <a:r>
              <a:rPr lang="en-US" sz="1000" b="1" dirty="0">
                <a:latin typeface=""/>
              </a:rPr>
              <a:t>(p)ppGpp</a:t>
            </a:r>
          </a:p>
        </p:txBody>
      </p:sp>
      <p:sp>
        <p:nvSpPr>
          <p:cNvPr id="3" name="TextBox 2">
            <a:extLst>
              <a:ext uri="{FF2B5EF4-FFF2-40B4-BE49-F238E27FC236}">
                <a16:creationId xmlns:a16="http://schemas.microsoft.com/office/drawing/2014/main" id="{8BD6CEE1-50C9-DB3C-B97E-2B5647A0AAAE}"/>
              </a:ext>
            </a:extLst>
          </p:cNvPr>
          <p:cNvSpPr txBox="1"/>
          <p:nvPr/>
        </p:nvSpPr>
        <p:spPr>
          <a:xfrm>
            <a:off x="3153533" y="2046647"/>
            <a:ext cx="987771" cy="307777"/>
          </a:xfrm>
          <a:prstGeom prst="rect">
            <a:avLst/>
          </a:prstGeom>
          <a:noFill/>
        </p:spPr>
        <p:txBody>
          <a:bodyPr wrap="none" rtlCol="0">
            <a:spAutoFit/>
          </a:bodyPr>
          <a:lstStyle/>
          <a:p>
            <a:r>
              <a:rPr lang="en-US" sz="1400" b="1" dirty="0">
                <a:latin typeface=""/>
              </a:rPr>
              <a:t>(p)ppGpp</a:t>
            </a:r>
          </a:p>
        </p:txBody>
      </p:sp>
      <p:sp>
        <p:nvSpPr>
          <p:cNvPr id="4" name="TextBox 3">
            <a:extLst>
              <a:ext uri="{FF2B5EF4-FFF2-40B4-BE49-F238E27FC236}">
                <a16:creationId xmlns:a16="http://schemas.microsoft.com/office/drawing/2014/main" id="{4602AEF5-9284-2EB4-101F-F4F86F05B872}"/>
              </a:ext>
            </a:extLst>
          </p:cNvPr>
          <p:cNvSpPr txBox="1"/>
          <p:nvPr/>
        </p:nvSpPr>
        <p:spPr>
          <a:xfrm>
            <a:off x="4141304" y="5274365"/>
            <a:ext cx="1338828" cy="400110"/>
          </a:xfrm>
          <a:prstGeom prst="rect">
            <a:avLst/>
          </a:prstGeom>
          <a:noFill/>
        </p:spPr>
        <p:txBody>
          <a:bodyPr wrap="none" rtlCol="0">
            <a:spAutoFit/>
          </a:bodyPr>
          <a:lstStyle/>
          <a:p>
            <a:r>
              <a:rPr lang="en-US" sz="2000" b="1" dirty="0">
                <a:latin typeface=""/>
              </a:rPr>
              <a:t>(p)ppGpp</a:t>
            </a:r>
          </a:p>
        </p:txBody>
      </p:sp>
      <p:sp>
        <p:nvSpPr>
          <p:cNvPr id="7" name="TextBox 6">
            <a:extLst>
              <a:ext uri="{FF2B5EF4-FFF2-40B4-BE49-F238E27FC236}">
                <a16:creationId xmlns:a16="http://schemas.microsoft.com/office/drawing/2014/main" id="{85A44ADF-DB3F-36E2-9BAB-37F75701AD81}"/>
              </a:ext>
            </a:extLst>
          </p:cNvPr>
          <p:cNvSpPr txBox="1"/>
          <p:nvPr/>
        </p:nvSpPr>
        <p:spPr>
          <a:xfrm>
            <a:off x="6743917" y="1861981"/>
            <a:ext cx="1107996" cy="338554"/>
          </a:xfrm>
          <a:prstGeom prst="rect">
            <a:avLst/>
          </a:prstGeom>
          <a:noFill/>
        </p:spPr>
        <p:txBody>
          <a:bodyPr wrap="none" rtlCol="0">
            <a:spAutoFit/>
          </a:bodyPr>
          <a:lstStyle/>
          <a:p>
            <a:r>
              <a:rPr lang="en-US" sz="1600" b="1" dirty="0">
                <a:latin typeface=""/>
              </a:rPr>
              <a:t>(p)ppGpp</a:t>
            </a:r>
          </a:p>
        </p:txBody>
      </p:sp>
    </p:spTree>
    <p:extLst>
      <p:ext uri="{BB962C8B-B14F-4D97-AF65-F5344CB8AC3E}">
        <p14:creationId xmlns:p14="http://schemas.microsoft.com/office/powerpoint/2010/main" val="366463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C842-53A5-4356-C6ED-85990B0578F4}"/>
              </a:ext>
            </a:extLst>
          </p:cNvPr>
          <p:cNvSpPr>
            <a:spLocks noGrp="1"/>
          </p:cNvSpPr>
          <p:nvPr>
            <p:ph type="title"/>
          </p:nvPr>
        </p:nvSpPr>
        <p:spPr/>
        <p:txBody>
          <a:bodyPr>
            <a:normAutofit/>
          </a:bodyPr>
          <a:lstStyle/>
          <a:p>
            <a:r>
              <a:rPr lang="en-US" dirty="0"/>
              <a:t>Using </a:t>
            </a:r>
            <a:r>
              <a:rPr lang="en-US" dirty="0" err="1"/>
              <a:t>scRNA</a:t>
            </a:r>
            <a:r>
              <a:rPr lang="en-US" dirty="0"/>
              <a:t>-seq probes to assess heterogeneity of transcriptomes</a:t>
            </a:r>
          </a:p>
        </p:txBody>
      </p:sp>
      <p:grpSp>
        <p:nvGrpSpPr>
          <p:cNvPr id="4" name="Group 3">
            <a:extLst>
              <a:ext uri="{FF2B5EF4-FFF2-40B4-BE49-F238E27FC236}">
                <a16:creationId xmlns:a16="http://schemas.microsoft.com/office/drawing/2014/main" id="{45E7DA25-27DD-BDAA-DF74-8406760F85DD}"/>
              </a:ext>
            </a:extLst>
          </p:cNvPr>
          <p:cNvGrpSpPr/>
          <p:nvPr/>
        </p:nvGrpSpPr>
        <p:grpSpPr>
          <a:xfrm>
            <a:off x="2231742" y="2453247"/>
            <a:ext cx="7728515" cy="2859874"/>
            <a:chOff x="3676650" y="2426956"/>
            <a:chExt cx="4895850" cy="1811669"/>
          </a:xfrm>
        </p:grpSpPr>
        <p:sp>
          <p:nvSpPr>
            <p:cNvPr id="5" name="Text Box 1">
              <a:extLst>
                <a:ext uri="{FF2B5EF4-FFF2-40B4-BE49-F238E27FC236}">
                  <a16:creationId xmlns:a16="http://schemas.microsoft.com/office/drawing/2014/main" id="{500A776F-31EE-48C8-505D-1CBF88CBE63C}"/>
                </a:ext>
              </a:extLst>
            </p:cNvPr>
            <p:cNvSpPr txBox="1">
              <a:spLocks/>
            </p:cNvSpPr>
            <p:nvPr/>
          </p:nvSpPr>
          <p:spPr bwMode="auto">
            <a:xfrm>
              <a:off x="3819525" y="2779713"/>
              <a:ext cx="1130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2400" b="1" dirty="0" err="1">
                  <a:solidFill>
                    <a:srgbClr val="000000"/>
                  </a:solidFill>
                </a:rPr>
                <a:t>P</a:t>
              </a:r>
              <a:r>
                <a:rPr lang="en-US" altLang="en-US" sz="2400" b="1" baseline="-6000" dirty="0" err="1">
                  <a:solidFill>
                    <a:srgbClr val="000000"/>
                  </a:solidFill>
                </a:rPr>
                <a:t>hyspank</a:t>
              </a:r>
              <a:endParaRPr lang="en-US" altLang="en-US" sz="2400" b="1" dirty="0">
                <a:solidFill>
                  <a:srgbClr val="000000"/>
                </a:solidFill>
              </a:endParaRPr>
            </a:p>
          </p:txBody>
        </p:sp>
        <p:sp>
          <p:nvSpPr>
            <p:cNvPr id="6" name="Rectangle 2">
              <a:extLst>
                <a:ext uri="{FF2B5EF4-FFF2-40B4-BE49-F238E27FC236}">
                  <a16:creationId xmlns:a16="http://schemas.microsoft.com/office/drawing/2014/main" id="{556B1416-F922-60DD-099E-07DCDF3931AD}"/>
                </a:ext>
              </a:extLst>
            </p:cNvPr>
            <p:cNvSpPr>
              <a:spLocks/>
            </p:cNvSpPr>
            <p:nvPr/>
          </p:nvSpPr>
          <p:spPr bwMode="auto">
            <a:xfrm>
              <a:off x="6856413" y="3211513"/>
              <a:ext cx="1635125" cy="463550"/>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7" name="Text Box 3">
              <a:extLst>
                <a:ext uri="{FF2B5EF4-FFF2-40B4-BE49-F238E27FC236}">
                  <a16:creationId xmlns:a16="http://schemas.microsoft.com/office/drawing/2014/main" id="{E1835A88-A641-44AB-95E8-50BA38B6A4BC}"/>
                </a:ext>
              </a:extLst>
            </p:cNvPr>
            <p:cNvSpPr txBox="1">
              <a:spLocks/>
            </p:cNvSpPr>
            <p:nvPr/>
          </p:nvSpPr>
          <p:spPr bwMode="auto">
            <a:xfrm>
              <a:off x="7183205" y="3344345"/>
              <a:ext cx="991064" cy="197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a:r>
                <a:rPr lang="en-US" altLang="en-US" sz="2000" b="1" i="1" dirty="0">
                  <a:solidFill>
                    <a:srgbClr val="000000"/>
                  </a:solidFill>
                </a:rPr>
                <a:t>firefly luciferase</a:t>
              </a:r>
            </a:p>
          </p:txBody>
        </p:sp>
        <p:sp>
          <p:nvSpPr>
            <p:cNvPr id="8" name="Line 4">
              <a:extLst>
                <a:ext uri="{FF2B5EF4-FFF2-40B4-BE49-F238E27FC236}">
                  <a16:creationId xmlns:a16="http://schemas.microsoft.com/office/drawing/2014/main" id="{8677AA6B-960A-452C-CA38-B15688453BE4}"/>
                </a:ext>
              </a:extLst>
            </p:cNvPr>
            <p:cNvSpPr>
              <a:spLocks noChangeShapeType="1"/>
            </p:cNvSpPr>
            <p:nvPr/>
          </p:nvSpPr>
          <p:spPr bwMode="auto">
            <a:xfrm>
              <a:off x="3676650" y="3697288"/>
              <a:ext cx="4895850"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dirty="0">
                <a:solidFill>
                  <a:srgbClr val="FFFFFF"/>
                </a:solidFill>
                <a:latin typeface="Helvetica Neue Medium" charset="0"/>
                <a:ea typeface="Helvetica Neue Medium" charset="0"/>
                <a:cs typeface="Helvetica Neue Medium" charset="0"/>
                <a:sym typeface="Helvetica Neue Medium" charset="0"/>
              </a:endParaRPr>
            </a:p>
          </p:txBody>
        </p:sp>
        <p:sp>
          <p:nvSpPr>
            <p:cNvPr id="9" name="Line 5">
              <a:extLst>
                <a:ext uri="{FF2B5EF4-FFF2-40B4-BE49-F238E27FC236}">
                  <a16:creationId xmlns:a16="http://schemas.microsoft.com/office/drawing/2014/main" id="{60F2D873-4CA5-0592-07C5-7BEE20F90361}"/>
                </a:ext>
              </a:extLst>
            </p:cNvPr>
            <p:cNvSpPr>
              <a:spLocks noChangeShapeType="1"/>
            </p:cNvSpPr>
            <p:nvPr/>
          </p:nvSpPr>
          <p:spPr bwMode="auto">
            <a:xfrm flipV="1">
              <a:off x="4240213" y="3222625"/>
              <a:ext cx="0" cy="463550"/>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0" name="Line 6">
              <a:extLst>
                <a:ext uri="{FF2B5EF4-FFF2-40B4-BE49-F238E27FC236}">
                  <a16:creationId xmlns:a16="http://schemas.microsoft.com/office/drawing/2014/main" id="{CA978F6A-C266-5C45-E266-3E2E470D2856}"/>
                </a:ext>
              </a:extLst>
            </p:cNvPr>
            <p:cNvSpPr>
              <a:spLocks noChangeShapeType="1"/>
            </p:cNvSpPr>
            <p:nvPr/>
          </p:nvSpPr>
          <p:spPr bwMode="auto">
            <a:xfrm flipH="1">
              <a:off x="4241800" y="3238500"/>
              <a:ext cx="328613"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pic>
          <p:nvPicPr>
            <p:cNvPr id="11" name="Picture 7">
              <a:extLst>
                <a:ext uri="{FF2B5EF4-FFF2-40B4-BE49-F238E27FC236}">
                  <a16:creationId xmlns:a16="http://schemas.microsoft.com/office/drawing/2014/main" id="{12A89293-2F29-2E53-C0CA-7457EE5CE55B}"/>
                </a:ext>
              </a:extLst>
            </p:cNvPr>
            <p:cNvPicPr>
              <a:picLocks noChangeAspect="1"/>
            </p:cNvPicPr>
            <p:nvPr/>
          </p:nvPicPr>
          <p:blipFill>
            <a:blip r:embed="rId3">
              <a:extLst>
                <a:ext uri="{28A0092B-C50C-407E-A947-70E740481C1C}">
                  <a14:useLocalDpi xmlns:a14="http://schemas.microsoft.com/office/drawing/2010/main" val="0"/>
                </a:ext>
              </a:extLst>
            </a:blip>
            <a:srcRect l="40749" t="68842" r="42583"/>
            <a:stretch>
              <a:fillRect/>
            </a:stretch>
          </p:blipFill>
          <p:spPr bwMode="auto">
            <a:xfrm>
              <a:off x="5470525" y="2535238"/>
              <a:ext cx="977900" cy="170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8">
              <a:extLst>
                <a:ext uri="{FF2B5EF4-FFF2-40B4-BE49-F238E27FC236}">
                  <a16:creationId xmlns:a16="http://schemas.microsoft.com/office/drawing/2014/main" id="{BB43369C-8069-828D-3A47-BCFF01291213}"/>
                </a:ext>
              </a:extLst>
            </p:cNvPr>
            <p:cNvSpPr>
              <a:spLocks/>
            </p:cNvSpPr>
            <p:nvPr/>
          </p:nvSpPr>
          <p:spPr bwMode="auto">
            <a:xfrm>
              <a:off x="5891213" y="2530475"/>
              <a:ext cx="701675" cy="46355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sz="2200">
                <a:solidFill>
                  <a:srgbClr val="FFFFFF"/>
                </a:solidFill>
                <a:latin typeface="Helvetica Neue Medium" charset="0"/>
                <a:ea typeface="Helvetica Neue Medium" charset="0"/>
                <a:cs typeface="Helvetica Neue Medium" charset="0"/>
                <a:sym typeface="Helvetica Neue Medium" charset="0"/>
              </a:endParaRPr>
            </a:p>
          </p:txBody>
        </p:sp>
        <p:sp>
          <p:nvSpPr>
            <p:cNvPr id="13" name="Text Box 9">
              <a:extLst>
                <a:ext uri="{FF2B5EF4-FFF2-40B4-BE49-F238E27FC236}">
                  <a16:creationId xmlns:a16="http://schemas.microsoft.com/office/drawing/2014/main" id="{BF6EFF0E-15FB-FA00-7C97-2272C9B9F938}"/>
                </a:ext>
              </a:extLst>
            </p:cNvPr>
            <p:cNvSpPr txBox="1">
              <a:spLocks/>
            </p:cNvSpPr>
            <p:nvPr/>
          </p:nvSpPr>
          <p:spPr bwMode="auto">
            <a:xfrm>
              <a:off x="5905500" y="2426956"/>
              <a:ext cx="1644681" cy="364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sz="1700" b="1" i="1" dirty="0">
                  <a:solidFill>
                    <a:srgbClr val="000000"/>
                  </a:solidFill>
                </a:rPr>
                <a:t>ilvE</a:t>
              </a:r>
              <a:r>
                <a:rPr lang="en-US" altLang="en-US" sz="1700" b="1" dirty="0">
                  <a:solidFill>
                    <a:srgbClr val="000000"/>
                  </a:solidFill>
                </a:rPr>
                <a:t> riboswitch</a:t>
              </a:r>
            </a:p>
          </p:txBody>
        </p:sp>
      </p:grpSp>
      <p:pic>
        <p:nvPicPr>
          <p:cNvPr id="15" name="Picture 14" descr="A screen shot of a device&#10;&#10;Description automatically generated">
            <a:extLst>
              <a:ext uri="{FF2B5EF4-FFF2-40B4-BE49-F238E27FC236}">
                <a16:creationId xmlns:a16="http://schemas.microsoft.com/office/drawing/2014/main" id="{F6C268E3-D71E-E5AD-4AA5-4DA33282335D}"/>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a:off x="7083763" y="3551645"/>
            <a:ext cx="906158" cy="191727"/>
          </a:xfrm>
          <a:prstGeom prst="rect">
            <a:avLst/>
          </a:prstGeom>
        </p:spPr>
      </p:pic>
      <p:pic>
        <p:nvPicPr>
          <p:cNvPr id="16" name="Picture 15" descr="A screen shot of a device&#10;&#10;Description automatically generated">
            <a:extLst>
              <a:ext uri="{FF2B5EF4-FFF2-40B4-BE49-F238E27FC236}">
                <a16:creationId xmlns:a16="http://schemas.microsoft.com/office/drawing/2014/main" id="{756EAD16-46C7-A67F-7538-952ED8DE91BC}"/>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a:off x="8097226" y="3556877"/>
            <a:ext cx="906158" cy="191727"/>
          </a:xfrm>
          <a:prstGeom prst="rect">
            <a:avLst/>
          </a:prstGeom>
        </p:spPr>
      </p:pic>
      <p:pic>
        <p:nvPicPr>
          <p:cNvPr id="17" name="Picture 16" descr="A screen shot of a device&#10;&#10;Description automatically generated">
            <a:extLst>
              <a:ext uri="{FF2B5EF4-FFF2-40B4-BE49-F238E27FC236}">
                <a16:creationId xmlns:a16="http://schemas.microsoft.com/office/drawing/2014/main" id="{BBCF5D03-0BE4-A6DA-B406-13F8A1D4AF7F}"/>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a:off x="9084665" y="3561277"/>
            <a:ext cx="906158" cy="191727"/>
          </a:xfrm>
          <a:prstGeom prst="rect">
            <a:avLst/>
          </a:prstGeom>
        </p:spPr>
      </p:pic>
      <p:pic>
        <p:nvPicPr>
          <p:cNvPr id="18" name="Picture 17" descr="A screen shot of a device&#10;&#10;Description automatically generated">
            <a:extLst>
              <a:ext uri="{FF2B5EF4-FFF2-40B4-BE49-F238E27FC236}">
                <a16:creationId xmlns:a16="http://schemas.microsoft.com/office/drawing/2014/main" id="{D8394587-C9B0-EB27-28B3-C6E7931E5709}"/>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rot="10800000">
            <a:off x="8703750" y="4433883"/>
            <a:ext cx="906158" cy="191727"/>
          </a:xfrm>
          <a:prstGeom prst="rect">
            <a:avLst/>
          </a:prstGeom>
        </p:spPr>
      </p:pic>
      <p:pic>
        <p:nvPicPr>
          <p:cNvPr id="19" name="Picture 18" descr="A screen shot of a device&#10;&#10;Description automatically generated">
            <a:extLst>
              <a:ext uri="{FF2B5EF4-FFF2-40B4-BE49-F238E27FC236}">
                <a16:creationId xmlns:a16="http://schemas.microsoft.com/office/drawing/2014/main" id="{6A5AA518-DF7E-D8DE-A691-E1355E0E5F09}"/>
              </a:ext>
            </a:extLst>
          </p:cNvPr>
          <p:cNvPicPr>
            <a:picLocks noChangeAspect="1"/>
          </p:cNvPicPr>
          <p:nvPr/>
        </p:nvPicPr>
        <p:blipFill rotWithShape="1">
          <a:blip r:embed="rId4">
            <a:extLst>
              <a:ext uri="{28A0092B-C50C-407E-A947-70E740481C1C}">
                <a14:useLocalDpi xmlns:a14="http://schemas.microsoft.com/office/drawing/2010/main" val="0"/>
              </a:ext>
            </a:extLst>
          </a:blip>
          <a:srcRect l="37518" t="41335" r="43464" b="52917"/>
          <a:stretch/>
        </p:blipFill>
        <p:spPr>
          <a:xfrm rot="10800000">
            <a:off x="7575048" y="4426826"/>
            <a:ext cx="906158" cy="191727"/>
          </a:xfrm>
          <a:prstGeom prst="rect">
            <a:avLst/>
          </a:prstGeom>
        </p:spPr>
      </p:pic>
      <p:sp>
        <p:nvSpPr>
          <p:cNvPr id="3" name="TextBox 2">
            <a:extLst>
              <a:ext uri="{FF2B5EF4-FFF2-40B4-BE49-F238E27FC236}">
                <a16:creationId xmlns:a16="http://schemas.microsoft.com/office/drawing/2014/main" id="{FD0D5BD4-94D9-EECD-E1B2-11929A487DDA}"/>
              </a:ext>
            </a:extLst>
          </p:cNvPr>
          <p:cNvSpPr txBox="1"/>
          <p:nvPr/>
        </p:nvSpPr>
        <p:spPr>
          <a:xfrm>
            <a:off x="0" y="6488668"/>
            <a:ext cx="2743200" cy="369332"/>
          </a:xfrm>
          <a:prstGeom prst="rect">
            <a:avLst/>
          </a:prstGeom>
          <a:noFill/>
        </p:spPr>
        <p:txBody>
          <a:bodyPr wrap="square" rtlCol="0">
            <a:spAutoFit/>
          </a:bodyPr>
          <a:lstStyle/>
          <a:p>
            <a:r>
              <a:rPr lang="en-US" b="1" dirty="0"/>
              <a:t>Adam Rosenthal</a:t>
            </a:r>
            <a:r>
              <a:rPr lang="en-US" dirty="0"/>
              <a:t>, UNC</a:t>
            </a:r>
            <a:endParaRPr lang="en-US" b="1" dirty="0"/>
          </a:p>
        </p:txBody>
      </p:sp>
    </p:spTree>
    <p:extLst>
      <p:ext uri="{BB962C8B-B14F-4D97-AF65-F5344CB8AC3E}">
        <p14:creationId xmlns:p14="http://schemas.microsoft.com/office/powerpoint/2010/main" val="2729654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CFBB9-6DA8-D691-4921-170A99C67DF3}"/>
              </a:ext>
            </a:extLst>
          </p:cNvPr>
          <p:cNvSpPr>
            <a:spLocks noGrp="1"/>
          </p:cNvSpPr>
          <p:nvPr>
            <p:ph type="title"/>
          </p:nvPr>
        </p:nvSpPr>
        <p:spPr/>
        <p:txBody>
          <a:bodyPr>
            <a:normAutofit fontScale="90000"/>
          </a:bodyPr>
          <a:lstStyle/>
          <a:p>
            <a:r>
              <a:rPr lang="en-US" dirty="0"/>
              <a:t>Assess heterogeneity in </a:t>
            </a:r>
            <a:r>
              <a:rPr lang="en-US" i="1" dirty="0"/>
              <a:t>luciferase</a:t>
            </a:r>
            <a:r>
              <a:rPr lang="en-US" dirty="0"/>
              <a:t> transcription during wave of (p)ppGpp</a:t>
            </a:r>
          </a:p>
        </p:txBody>
      </p:sp>
      <p:pic>
        <p:nvPicPr>
          <p:cNvPr id="4" name="Content Placeholder 3">
            <a:extLst>
              <a:ext uri="{FF2B5EF4-FFF2-40B4-BE49-F238E27FC236}">
                <a16:creationId xmlns:a16="http://schemas.microsoft.com/office/drawing/2014/main" id="{E3C68952-BD1F-2135-AF05-D684C4D742B0}"/>
              </a:ext>
            </a:extLst>
          </p:cNvPr>
          <p:cNvPicPr>
            <a:picLocks noGrp="1" noChangeAspect="1"/>
          </p:cNvPicPr>
          <p:nvPr>
            <p:ph idx="1"/>
          </p:nvPr>
        </p:nvPicPr>
        <p:blipFill>
          <a:blip r:embed="rId3"/>
          <a:stretch>
            <a:fillRect/>
          </a:stretch>
        </p:blipFill>
        <p:spPr>
          <a:xfrm>
            <a:off x="2798279" y="1856341"/>
            <a:ext cx="6595441" cy="4074248"/>
          </a:xfrm>
          <a:prstGeom prst="rect">
            <a:avLst/>
          </a:prstGeom>
        </p:spPr>
      </p:pic>
      <p:cxnSp>
        <p:nvCxnSpPr>
          <p:cNvPr id="16" name="Straight Arrow Connector 15">
            <a:extLst>
              <a:ext uri="{FF2B5EF4-FFF2-40B4-BE49-F238E27FC236}">
                <a16:creationId xmlns:a16="http://schemas.microsoft.com/office/drawing/2014/main" id="{8A3C7B5E-A794-66C4-259F-E2331EA5EB61}"/>
              </a:ext>
            </a:extLst>
          </p:cNvPr>
          <p:cNvCxnSpPr>
            <a:cxnSpLocks/>
          </p:cNvCxnSpPr>
          <p:nvPr/>
        </p:nvCxnSpPr>
        <p:spPr>
          <a:xfrm>
            <a:off x="4989697" y="1856341"/>
            <a:ext cx="0" cy="550874"/>
          </a:xfrm>
          <a:prstGeom prst="straightConnector1">
            <a:avLst/>
          </a:prstGeom>
          <a:ln w="38100">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802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2482-68D8-3EF9-7808-EDC3AA5BF3E3}"/>
              </a:ext>
            </a:extLst>
          </p:cNvPr>
          <p:cNvSpPr>
            <a:spLocks noGrp="1"/>
          </p:cNvSpPr>
          <p:nvPr>
            <p:ph type="title"/>
          </p:nvPr>
        </p:nvSpPr>
        <p:spPr>
          <a:xfrm>
            <a:off x="0" y="-1126"/>
            <a:ext cx="12192000" cy="925975"/>
          </a:xfrm>
        </p:spPr>
        <p:txBody>
          <a:bodyPr>
            <a:normAutofit/>
          </a:bodyPr>
          <a:lstStyle/>
          <a:p>
            <a:r>
              <a:rPr lang="en-US" dirty="0"/>
              <a:t>Changes in amino acid availability throughout growth</a:t>
            </a:r>
          </a:p>
        </p:txBody>
      </p:sp>
      <p:pic>
        <p:nvPicPr>
          <p:cNvPr id="4" name="Picture 3" descr="A colorful icons on a black background&#10;&#10;Description automatically generated">
            <a:extLst>
              <a:ext uri="{FF2B5EF4-FFF2-40B4-BE49-F238E27FC236}">
                <a16:creationId xmlns:a16="http://schemas.microsoft.com/office/drawing/2014/main" id="{790A7535-21BD-2717-5709-C7D06C930101}"/>
              </a:ext>
            </a:extLst>
          </p:cNvPr>
          <p:cNvPicPr>
            <a:picLocks noChangeAspect="1"/>
          </p:cNvPicPr>
          <p:nvPr/>
        </p:nvPicPr>
        <p:blipFill rotWithShape="1">
          <a:blip r:embed="rId3">
            <a:extLst>
              <a:ext uri="{28A0092B-C50C-407E-A947-70E740481C1C}">
                <a14:useLocalDpi xmlns:a14="http://schemas.microsoft.com/office/drawing/2010/main" val="0"/>
              </a:ext>
            </a:extLst>
          </a:blip>
          <a:srcRect l="35907" t="21797" r="23284" b="31198"/>
          <a:stretch/>
        </p:blipFill>
        <p:spPr>
          <a:xfrm>
            <a:off x="742948" y="1630918"/>
            <a:ext cx="4972052" cy="4008996"/>
          </a:xfrm>
          <a:prstGeom prst="rect">
            <a:avLst/>
          </a:prstGeom>
        </p:spPr>
      </p:pic>
      <p:pic>
        <p:nvPicPr>
          <p:cNvPr id="6" name="Picture 5" descr="A screen shot of a game&#10;&#10;Description automatically generated">
            <a:extLst>
              <a:ext uri="{FF2B5EF4-FFF2-40B4-BE49-F238E27FC236}">
                <a16:creationId xmlns:a16="http://schemas.microsoft.com/office/drawing/2014/main" id="{9899F72C-E6EC-D28C-E5B9-0A57E36CF5D6}"/>
              </a:ext>
            </a:extLst>
          </p:cNvPr>
          <p:cNvPicPr>
            <a:picLocks noChangeAspect="1"/>
          </p:cNvPicPr>
          <p:nvPr/>
        </p:nvPicPr>
        <p:blipFill rotWithShape="1">
          <a:blip r:embed="rId4">
            <a:extLst>
              <a:ext uri="{28A0092B-C50C-407E-A947-70E740481C1C}">
                <a14:useLocalDpi xmlns:a14="http://schemas.microsoft.com/office/drawing/2010/main" val="0"/>
              </a:ext>
            </a:extLst>
          </a:blip>
          <a:srcRect l="30760" t="14444" r="33578" b="38550"/>
          <a:stretch/>
        </p:blipFill>
        <p:spPr>
          <a:xfrm>
            <a:off x="6477002" y="1634842"/>
            <a:ext cx="4340693" cy="4005072"/>
          </a:xfrm>
          <a:prstGeom prst="rect">
            <a:avLst/>
          </a:prstGeom>
        </p:spPr>
      </p:pic>
      <p:sp>
        <p:nvSpPr>
          <p:cNvPr id="10" name="Rectangle 9">
            <a:extLst>
              <a:ext uri="{FF2B5EF4-FFF2-40B4-BE49-F238E27FC236}">
                <a16:creationId xmlns:a16="http://schemas.microsoft.com/office/drawing/2014/main" id="{650C8BC9-8FA1-F628-DF1A-60E1A3245D26}"/>
              </a:ext>
            </a:extLst>
          </p:cNvPr>
          <p:cNvSpPr/>
          <p:nvPr/>
        </p:nvSpPr>
        <p:spPr>
          <a:xfrm>
            <a:off x="9999662" y="4202858"/>
            <a:ext cx="279400" cy="2667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1E72BB67-6923-657E-A245-FD1EFD1CCD5C}"/>
              </a:ext>
            </a:extLst>
          </p:cNvPr>
          <p:cNvSpPr/>
          <p:nvPr/>
        </p:nvSpPr>
        <p:spPr>
          <a:xfrm rot="10800000" flipV="1">
            <a:off x="10448417" y="4251246"/>
            <a:ext cx="738555" cy="169924"/>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9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30F4-2DAC-B886-5078-C1A176EFD6AF}"/>
              </a:ext>
            </a:extLst>
          </p:cNvPr>
          <p:cNvSpPr>
            <a:spLocks noGrp="1"/>
          </p:cNvSpPr>
          <p:nvPr>
            <p:ph type="title"/>
          </p:nvPr>
        </p:nvSpPr>
        <p:spPr/>
        <p:txBody>
          <a:bodyPr>
            <a:normAutofit fontScale="90000"/>
          </a:bodyPr>
          <a:lstStyle/>
          <a:p>
            <a:r>
              <a:rPr lang="en-US" dirty="0" err="1"/>
              <a:t>scRNA</a:t>
            </a:r>
            <a:r>
              <a:rPr lang="en-US" dirty="0"/>
              <a:t>-seq showed diverse clustering within population during (p)ppGpp wave</a:t>
            </a:r>
          </a:p>
        </p:txBody>
      </p:sp>
      <p:pic>
        <p:nvPicPr>
          <p:cNvPr id="5" name="Content Placeholder 4" descr="A group of colorful dots&#10;&#10;Description automatically generated">
            <a:extLst>
              <a:ext uri="{FF2B5EF4-FFF2-40B4-BE49-F238E27FC236}">
                <a16:creationId xmlns:a16="http://schemas.microsoft.com/office/drawing/2014/main" id="{89F462C1-7207-2E02-3E85-16755D47E1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498" b="31946"/>
          <a:stretch/>
        </p:blipFill>
        <p:spPr>
          <a:xfrm>
            <a:off x="622533" y="1134399"/>
            <a:ext cx="10946934" cy="4953250"/>
          </a:xfrm>
        </p:spPr>
      </p:pic>
      <p:sp>
        <p:nvSpPr>
          <p:cNvPr id="6" name="TextBox 5">
            <a:extLst>
              <a:ext uri="{FF2B5EF4-FFF2-40B4-BE49-F238E27FC236}">
                <a16:creationId xmlns:a16="http://schemas.microsoft.com/office/drawing/2014/main" id="{6DF60F6A-DA7B-8ABA-B2A2-5F850F1F8848}"/>
              </a:ext>
            </a:extLst>
          </p:cNvPr>
          <p:cNvSpPr txBox="1"/>
          <p:nvPr/>
        </p:nvSpPr>
        <p:spPr>
          <a:xfrm>
            <a:off x="0" y="6488668"/>
            <a:ext cx="2743200" cy="369332"/>
          </a:xfrm>
          <a:prstGeom prst="rect">
            <a:avLst/>
          </a:prstGeom>
          <a:noFill/>
        </p:spPr>
        <p:txBody>
          <a:bodyPr wrap="square" rtlCol="0">
            <a:spAutoFit/>
          </a:bodyPr>
          <a:lstStyle/>
          <a:p>
            <a:r>
              <a:rPr lang="en-US" b="1" dirty="0"/>
              <a:t>Adam Rosenthal</a:t>
            </a:r>
            <a:r>
              <a:rPr lang="en-US" dirty="0"/>
              <a:t>, UNC</a:t>
            </a:r>
            <a:endParaRPr lang="en-US" b="1" dirty="0"/>
          </a:p>
        </p:txBody>
      </p:sp>
      <p:sp>
        <p:nvSpPr>
          <p:cNvPr id="7" name="Rectangle 6">
            <a:extLst>
              <a:ext uri="{FF2B5EF4-FFF2-40B4-BE49-F238E27FC236}">
                <a16:creationId xmlns:a16="http://schemas.microsoft.com/office/drawing/2014/main" id="{831E5B0C-CD51-0F56-97E2-4F766BF29625}"/>
              </a:ext>
            </a:extLst>
          </p:cNvPr>
          <p:cNvSpPr/>
          <p:nvPr/>
        </p:nvSpPr>
        <p:spPr>
          <a:xfrm>
            <a:off x="8880953" y="4484318"/>
            <a:ext cx="964505" cy="2379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EB1C9D-4DB1-644C-98C8-37EF768DE8A0}"/>
              </a:ext>
            </a:extLst>
          </p:cNvPr>
          <p:cNvSpPr/>
          <p:nvPr/>
        </p:nvSpPr>
        <p:spPr>
          <a:xfrm>
            <a:off x="3169085" y="1765787"/>
            <a:ext cx="2630465" cy="194153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E9AB01F8-C88E-3581-DBC8-2D518605B00A}"/>
              </a:ext>
            </a:extLst>
          </p:cNvPr>
          <p:cNvSpPr>
            <a:spLocks/>
          </p:cNvSpPr>
          <p:nvPr/>
        </p:nvSpPr>
        <p:spPr bwMode="auto">
          <a:xfrm>
            <a:off x="2968765" y="1262839"/>
            <a:ext cx="3031104" cy="374509"/>
          </a:xfrm>
          <a:prstGeom prst="rect">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a:r>
              <a:rPr lang="en-US" altLang="en-US" sz="1800" dirty="0">
                <a:solidFill>
                  <a:schemeClr val="tx1"/>
                </a:solidFill>
                <a:latin typeface="Helvetica Neue Medium" charset="0"/>
                <a:ea typeface="Helvetica Neue Medium" charset="0"/>
                <a:cs typeface="Helvetica Neue Medium" charset="0"/>
                <a:sym typeface="Helvetica Neue Medium" charset="0"/>
              </a:rPr>
              <a:t>High </a:t>
            </a:r>
            <a:r>
              <a:rPr lang="en-US" altLang="en-US" sz="1800" i="1" dirty="0">
                <a:solidFill>
                  <a:schemeClr val="tx1"/>
                </a:solidFill>
                <a:latin typeface="Helvetica Neue Medium" charset="0"/>
                <a:ea typeface="Helvetica Neue Medium" charset="0"/>
                <a:cs typeface="Helvetica Neue Medium" charset="0"/>
                <a:sym typeface="Helvetica Neue Medium" charset="0"/>
              </a:rPr>
              <a:t>luciferase </a:t>
            </a:r>
            <a:r>
              <a:rPr lang="en-US" altLang="en-US" sz="1800" dirty="0">
                <a:solidFill>
                  <a:schemeClr val="tx1"/>
                </a:solidFill>
                <a:latin typeface="Helvetica Neue Medium" charset="0"/>
                <a:ea typeface="Helvetica Neue Medium" charset="0"/>
                <a:cs typeface="Helvetica Neue Medium" charset="0"/>
                <a:sym typeface="Helvetica Neue Medium" charset="0"/>
              </a:rPr>
              <a:t>mRNA cells</a:t>
            </a:r>
          </a:p>
        </p:txBody>
      </p:sp>
    </p:spTree>
    <p:extLst>
      <p:ext uri="{BB962C8B-B14F-4D97-AF65-F5344CB8AC3E}">
        <p14:creationId xmlns:p14="http://schemas.microsoft.com/office/powerpoint/2010/main" val="207404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6466-564E-4CAC-FBC8-819608E82B08}"/>
              </a:ext>
            </a:extLst>
          </p:cNvPr>
          <p:cNvSpPr>
            <a:spLocks noGrp="1"/>
          </p:cNvSpPr>
          <p:nvPr>
            <p:ph type="title"/>
          </p:nvPr>
        </p:nvSpPr>
        <p:spPr/>
        <p:txBody>
          <a:bodyPr/>
          <a:lstStyle/>
          <a:p>
            <a:r>
              <a:rPr lang="en-US" dirty="0"/>
              <a:t>Analysis of transcriptomes in Cluster 4</a:t>
            </a:r>
          </a:p>
        </p:txBody>
      </p:sp>
      <p:pic>
        <p:nvPicPr>
          <p:cNvPr id="6" name="Content Placeholder 5">
            <a:extLst>
              <a:ext uri="{FF2B5EF4-FFF2-40B4-BE49-F238E27FC236}">
                <a16:creationId xmlns:a16="http://schemas.microsoft.com/office/drawing/2014/main" id="{F4CCA6F6-E13A-6C1B-E0E8-192D5DF4DC15}"/>
              </a:ext>
            </a:extLst>
          </p:cNvPr>
          <p:cNvPicPr>
            <a:picLocks noGrp="1" noChangeAspect="1"/>
          </p:cNvPicPr>
          <p:nvPr>
            <p:ph idx="1"/>
          </p:nvPr>
        </p:nvPicPr>
        <p:blipFill>
          <a:blip r:embed="rId2"/>
          <a:stretch>
            <a:fillRect/>
          </a:stretch>
        </p:blipFill>
        <p:spPr>
          <a:xfrm>
            <a:off x="2139950" y="1708944"/>
            <a:ext cx="7912100" cy="4102100"/>
          </a:xfrm>
          <a:prstGeom prst="rect">
            <a:avLst/>
          </a:prstGeom>
        </p:spPr>
      </p:pic>
    </p:spTree>
    <p:extLst>
      <p:ext uri="{BB962C8B-B14F-4D97-AF65-F5344CB8AC3E}">
        <p14:creationId xmlns:p14="http://schemas.microsoft.com/office/powerpoint/2010/main" val="17041010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99F25-2DA7-2585-BCE5-999F1BEE26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266AC-C538-2B45-CAD4-1A77F121F2D1}"/>
              </a:ext>
            </a:extLst>
          </p:cNvPr>
          <p:cNvSpPr>
            <a:spLocks noGrp="1"/>
          </p:cNvSpPr>
          <p:nvPr>
            <p:ph type="title"/>
          </p:nvPr>
        </p:nvSpPr>
        <p:spPr/>
        <p:txBody>
          <a:bodyPr>
            <a:normAutofit/>
          </a:bodyPr>
          <a:lstStyle/>
          <a:p>
            <a:r>
              <a:rPr lang="en-US" dirty="0"/>
              <a:t>Aim 3: Analyze (p)ppGpp signaling heterogeneity within a population</a:t>
            </a:r>
          </a:p>
        </p:txBody>
      </p:sp>
      <p:sp>
        <p:nvSpPr>
          <p:cNvPr id="3" name="Content Placeholder 2">
            <a:extLst>
              <a:ext uri="{FF2B5EF4-FFF2-40B4-BE49-F238E27FC236}">
                <a16:creationId xmlns:a16="http://schemas.microsoft.com/office/drawing/2014/main" id="{C0E4BA7C-7677-7912-2F03-8CDF505FF15B}"/>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Develop and characterize a single cell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Identify factors that contribute to single-cell signal</a:t>
            </a: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Assess correlation between heterogeneity in (p)ppGpp and transcriptomes</a:t>
            </a:r>
          </a:p>
          <a:p>
            <a:pPr>
              <a:buFont typeface="Wingdings" pitchFamily="2" charset="2"/>
              <a:buChar char="q"/>
            </a:pPr>
            <a:endParaRPr lang="en-US" dirty="0">
              <a:latin typeface="Aptos" panose="020B0004020202020204" pitchFamily="34" charset="0"/>
            </a:endParaRPr>
          </a:p>
        </p:txBody>
      </p:sp>
    </p:spTree>
    <p:extLst>
      <p:ext uri="{BB962C8B-B14F-4D97-AF65-F5344CB8AC3E}">
        <p14:creationId xmlns:p14="http://schemas.microsoft.com/office/powerpoint/2010/main" val="3053442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357DE-F03A-C72C-8903-3CE0A84F8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E332C-D5B6-95F7-75AD-DA6F391451B2}"/>
              </a:ext>
            </a:extLst>
          </p:cNvPr>
          <p:cNvSpPr>
            <a:spLocks noGrp="1"/>
          </p:cNvSpPr>
          <p:nvPr>
            <p:ph type="title"/>
          </p:nvPr>
        </p:nvSpPr>
        <p:spPr/>
        <p:txBody>
          <a:bodyPr/>
          <a:lstStyle/>
          <a:p>
            <a:r>
              <a:rPr lang="en-US" dirty="0"/>
              <a:t>Aims of this thesis</a:t>
            </a:r>
          </a:p>
        </p:txBody>
      </p:sp>
      <p:sp>
        <p:nvSpPr>
          <p:cNvPr id="3" name="Content Placeholder 2">
            <a:extLst>
              <a:ext uri="{FF2B5EF4-FFF2-40B4-BE49-F238E27FC236}">
                <a16:creationId xmlns:a16="http://schemas.microsoft.com/office/drawing/2014/main" id="{9DBA8361-9B89-8EF2-19D6-B7A0E34FFC24}"/>
              </a:ext>
            </a:extLst>
          </p:cNvPr>
          <p:cNvSpPr>
            <a:spLocks noGrp="1"/>
          </p:cNvSpPr>
          <p:nvPr>
            <p:ph idx="1"/>
          </p:nvPr>
        </p:nvSpPr>
        <p:spPr/>
        <p:txBody>
          <a:bodyPr/>
          <a:lstStyle/>
          <a:p>
            <a:pPr>
              <a:buFont typeface="Wingdings" pitchFamily="2" charset="2"/>
              <a:buChar char="ü"/>
            </a:pPr>
            <a:r>
              <a:rPr lang="en-US" dirty="0">
                <a:latin typeface="Aptos" panose="020B0004020202020204" pitchFamily="34" charset="0"/>
              </a:rPr>
              <a:t>Aim 1: Develop and validate a (p)ppGpp detection tool</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Aim 2: Characterize bacterial (p)ppGpp metabolism and (p)ppGpp-dependent physiology</a:t>
            </a:r>
          </a:p>
          <a:p>
            <a:pPr>
              <a:buFont typeface="Wingdings" pitchFamily="2" charset="2"/>
              <a:buChar char="q"/>
            </a:pPr>
            <a:endParaRPr lang="en-US" dirty="0">
              <a:latin typeface="Aptos" panose="020B0004020202020204" pitchFamily="34" charset="0"/>
            </a:endParaRPr>
          </a:p>
          <a:p>
            <a:pPr>
              <a:buFont typeface="Wingdings" pitchFamily="2" charset="2"/>
              <a:buChar char="q"/>
            </a:pPr>
            <a:endParaRPr lang="en-US" dirty="0">
              <a:latin typeface="Aptos" panose="020B0004020202020204" pitchFamily="34" charset="0"/>
            </a:endParaRPr>
          </a:p>
          <a:p>
            <a:pPr>
              <a:buFont typeface="Wingdings" pitchFamily="2" charset="2"/>
              <a:buChar char="ü"/>
            </a:pPr>
            <a:r>
              <a:rPr lang="en-US" dirty="0">
                <a:latin typeface="Aptos" panose="020B0004020202020204" pitchFamily="34" charset="0"/>
              </a:rPr>
              <a:t>Aim 3: Analyze (p)ppGpp signaling heterogeneity within a population</a:t>
            </a:r>
          </a:p>
        </p:txBody>
      </p:sp>
    </p:spTree>
    <p:extLst>
      <p:ext uri="{BB962C8B-B14F-4D97-AF65-F5344CB8AC3E}">
        <p14:creationId xmlns:p14="http://schemas.microsoft.com/office/powerpoint/2010/main" val="3878798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C717-2999-547F-7CDF-CC9AC96A7E3C}"/>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B295137D-C00A-F58B-BAB2-B47909D33C8A}"/>
              </a:ext>
            </a:extLst>
          </p:cNvPr>
          <p:cNvSpPr>
            <a:spLocks noGrp="1"/>
          </p:cNvSpPr>
          <p:nvPr>
            <p:ph idx="1"/>
          </p:nvPr>
        </p:nvSpPr>
        <p:spPr/>
        <p:txBody>
          <a:bodyPr>
            <a:normAutofit lnSpcReduction="10000"/>
          </a:bodyPr>
          <a:lstStyle/>
          <a:p>
            <a:r>
              <a:rPr lang="en-US" dirty="0">
                <a:latin typeface="Aptos" panose="020B0004020202020204" pitchFamily="34" charset="0"/>
              </a:rPr>
              <a:t>Assess relationship between heterogeneity in (p)ppGpp and in bacterial physiology</a:t>
            </a:r>
          </a:p>
          <a:p>
            <a:pPr lvl="1"/>
            <a:r>
              <a:rPr lang="en-US" dirty="0">
                <a:latin typeface="Aptos" panose="020B0004020202020204" pitchFamily="34" charset="0"/>
              </a:rPr>
              <a:t>Sporulation, competence, EPS synthesis highlighted in </a:t>
            </a:r>
            <a:r>
              <a:rPr lang="en-US" dirty="0" err="1">
                <a:latin typeface="Aptos" panose="020B0004020202020204" pitchFamily="34" charset="0"/>
              </a:rPr>
              <a:t>scRNA</a:t>
            </a:r>
            <a:r>
              <a:rPr lang="en-US" dirty="0">
                <a:latin typeface="Aptos" panose="020B0004020202020204" pitchFamily="34" charset="0"/>
              </a:rPr>
              <a:t>-seq</a:t>
            </a:r>
          </a:p>
          <a:p>
            <a:pPr lvl="1"/>
            <a:r>
              <a:rPr lang="en-US" dirty="0">
                <a:latin typeface="Aptos" panose="020B0004020202020204" pitchFamily="34" charset="0"/>
              </a:rPr>
              <a:t>Antibiotic tolerance and protein synthesis as longstanding questions in the field</a:t>
            </a:r>
          </a:p>
          <a:p>
            <a:pPr marL="0" indent="0">
              <a:buNone/>
            </a:pPr>
            <a:endParaRPr lang="en-US" dirty="0">
              <a:latin typeface="Aptos" panose="020B0004020202020204" pitchFamily="34" charset="0"/>
            </a:endParaRPr>
          </a:p>
          <a:p>
            <a:r>
              <a:rPr lang="en-US" dirty="0">
                <a:latin typeface="Aptos" panose="020B0004020202020204" pitchFamily="34" charset="0"/>
              </a:rPr>
              <a:t>Examine heterogeneity in amino acid biosynthesis expression and the correlation with heterogeneity in (p)ppGpp </a:t>
            </a:r>
            <a:br>
              <a:rPr lang="en-US" dirty="0">
                <a:latin typeface="Aptos" panose="020B0004020202020204" pitchFamily="34" charset="0"/>
              </a:rPr>
            </a:br>
            <a:endParaRPr lang="en-US" dirty="0">
              <a:latin typeface="Aptos" panose="020B0004020202020204" pitchFamily="34" charset="0"/>
            </a:endParaRPr>
          </a:p>
          <a:p>
            <a:r>
              <a:rPr lang="en-US" dirty="0">
                <a:latin typeface="Aptos" panose="020B0004020202020204" pitchFamily="34" charset="0"/>
              </a:rPr>
              <a:t>Use tool to assess (p)ppGpp signaling in variety of conditions</a:t>
            </a:r>
          </a:p>
          <a:p>
            <a:pPr lvl="1"/>
            <a:r>
              <a:rPr lang="en-US" dirty="0">
                <a:latin typeface="Aptos" panose="020B0004020202020204" pitchFamily="34" charset="0"/>
              </a:rPr>
              <a:t>In use in </a:t>
            </a:r>
            <a:r>
              <a:rPr lang="en-US" i="1" dirty="0">
                <a:latin typeface="Aptos" panose="020B0004020202020204" pitchFamily="34" charset="0"/>
              </a:rPr>
              <a:t>E. coli</a:t>
            </a:r>
            <a:r>
              <a:rPr lang="en-US" dirty="0">
                <a:latin typeface="Aptos" panose="020B0004020202020204" pitchFamily="34" charset="0"/>
              </a:rPr>
              <a:t> and </a:t>
            </a:r>
            <a:r>
              <a:rPr lang="en-US" i="1" dirty="0">
                <a:latin typeface="Aptos" panose="020B0004020202020204" pitchFamily="34" charset="0"/>
              </a:rPr>
              <a:t>Caulobacter </a:t>
            </a:r>
            <a:r>
              <a:rPr lang="en-US" i="1" dirty="0" err="1">
                <a:latin typeface="Aptos" panose="020B0004020202020204" pitchFamily="34" charset="0"/>
              </a:rPr>
              <a:t>crescentus</a:t>
            </a:r>
            <a:endParaRPr lang="en-US" dirty="0">
              <a:latin typeface="Aptos" panose="020B0004020202020204" pitchFamily="34" charset="0"/>
            </a:endParaRPr>
          </a:p>
          <a:p>
            <a:pPr lvl="1"/>
            <a:r>
              <a:rPr lang="en-US" dirty="0">
                <a:latin typeface="Aptos" panose="020B0004020202020204" pitchFamily="34" charset="0"/>
              </a:rPr>
              <a:t>Assess differing media, stressors, small molecules, etc.</a:t>
            </a:r>
          </a:p>
        </p:txBody>
      </p:sp>
    </p:spTree>
    <p:extLst>
      <p:ext uri="{BB962C8B-B14F-4D97-AF65-F5344CB8AC3E}">
        <p14:creationId xmlns:p14="http://schemas.microsoft.com/office/powerpoint/2010/main" val="328876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40DF-8E96-7055-4E55-4D89F9692355}"/>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F5A5CE8D-C177-7A75-162F-A7FF6784DE52}"/>
              </a:ext>
            </a:extLst>
          </p:cNvPr>
          <p:cNvSpPr>
            <a:spLocks noGrp="1"/>
          </p:cNvSpPr>
          <p:nvPr>
            <p:ph idx="1"/>
          </p:nvPr>
        </p:nvSpPr>
        <p:spPr/>
        <p:txBody>
          <a:bodyPr numCol="2">
            <a:normAutofit fontScale="92500" lnSpcReduction="10000"/>
          </a:bodyPr>
          <a:lstStyle/>
          <a:p>
            <a:pPr marL="0" indent="0">
              <a:buNone/>
            </a:pPr>
            <a:r>
              <a:rPr lang="en-US" sz="2400" b="1" dirty="0"/>
              <a:t>Jonathan Dworkin</a:t>
            </a:r>
          </a:p>
          <a:p>
            <a:pPr marL="0" indent="0">
              <a:buNone/>
            </a:pPr>
            <a:r>
              <a:rPr lang="en-US" sz="2000" dirty="0"/>
              <a:t>Sathya Nagarajan</a:t>
            </a:r>
          </a:p>
          <a:p>
            <a:pPr marL="0" indent="0">
              <a:buNone/>
            </a:pPr>
            <a:r>
              <a:rPr lang="en-US" sz="2000" dirty="0"/>
              <a:t>Kiera Englehart</a:t>
            </a:r>
          </a:p>
          <a:p>
            <a:pPr marL="0" indent="0">
              <a:buNone/>
            </a:pPr>
            <a:r>
              <a:rPr lang="en-US" sz="2000" dirty="0"/>
              <a:t>Evan Waldron</a:t>
            </a:r>
          </a:p>
          <a:p>
            <a:pPr marL="0" indent="0">
              <a:buNone/>
            </a:pPr>
            <a:r>
              <a:rPr lang="en-US" sz="2000" dirty="0"/>
              <a:t>Gilberto Padron</a:t>
            </a:r>
          </a:p>
          <a:p>
            <a:pPr marL="0" indent="0">
              <a:buNone/>
            </a:pPr>
            <a:r>
              <a:rPr lang="en-US" sz="2000" dirty="0"/>
              <a:t>Simon Diez</a:t>
            </a:r>
          </a:p>
          <a:p>
            <a:pPr marL="0" indent="0">
              <a:buNone/>
            </a:pPr>
            <a:r>
              <a:rPr lang="en-US" sz="2000" dirty="0"/>
              <a:t>Abigail Whalen</a:t>
            </a:r>
          </a:p>
          <a:p>
            <a:pPr marL="0" indent="0">
              <a:buNone/>
            </a:pPr>
            <a:endParaRPr lang="en-US" sz="2000" b="1" dirty="0"/>
          </a:p>
          <a:p>
            <a:pPr marL="0" indent="0">
              <a:buNone/>
            </a:pPr>
            <a:r>
              <a:rPr lang="en-US" sz="2000" dirty="0"/>
              <a:t>Carrie Harwood, UW</a:t>
            </a:r>
            <a:endParaRPr lang="en-US" sz="2000" b="1" dirty="0"/>
          </a:p>
          <a:p>
            <a:pPr marL="0" indent="0">
              <a:buNone/>
            </a:pPr>
            <a:r>
              <a:rPr lang="en-US" sz="2000" dirty="0"/>
              <a:t>Elizabeth Fones</a:t>
            </a:r>
          </a:p>
          <a:p>
            <a:pPr marL="0" indent="0">
              <a:buNone/>
            </a:pPr>
            <a:endParaRPr lang="en-US" sz="2000" dirty="0"/>
          </a:p>
          <a:p>
            <a:pPr marL="0" indent="0">
              <a:buNone/>
            </a:pPr>
            <a:endParaRPr lang="en-US" sz="2000" b="1" dirty="0"/>
          </a:p>
          <a:p>
            <a:pPr marL="0" indent="0">
              <a:buNone/>
            </a:pPr>
            <a:endParaRPr lang="en-US" sz="2000" b="1" dirty="0"/>
          </a:p>
          <a:p>
            <a:pPr marL="0" indent="0">
              <a:buNone/>
            </a:pPr>
            <a:r>
              <a:rPr lang="en-US" sz="2000" dirty="0"/>
              <a:t>Adam Rosenthal,</a:t>
            </a:r>
            <a:r>
              <a:rPr lang="en-US" sz="2000" b="1" dirty="0"/>
              <a:t> </a:t>
            </a:r>
            <a:r>
              <a:rPr lang="en-US" sz="2000" dirty="0"/>
              <a:t>UNC</a:t>
            </a:r>
          </a:p>
          <a:p>
            <a:pPr marL="0" indent="0">
              <a:buNone/>
            </a:pPr>
            <a:r>
              <a:rPr lang="en-US" sz="2000" dirty="0"/>
              <a:t>Christopher Baumann</a:t>
            </a:r>
          </a:p>
          <a:p>
            <a:pPr marL="0" indent="0">
              <a:buNone/>
            </a:pPr>
            <a:endParaRPr lang="en-US" sz="2000" dirty="0"/>
          </a:p>
          <a:p>
            <a:pPr marL="0" indent="0">
              <a:buNone/>
            </a:pPr>
            <a:r>
              <a:rPr lang="en-US" sz="2000" b="1" dirty="0"/>
              <a:t>Thesis Committee</a:t>
            </a:r>
          </a:p>
          <a:p>
            <a:pPr marL="0" indent="0">
              <a:buNone/>
            </a:pPr>
            <a:r>
              <a:rPr lang="en-US" sz="2000" dirty="0"/>
              <a:t>Lars Dietrich</a:t>
            </a:r>
          </a:p>
          <a:p>
            <a:pPr marL="0" indent="0">
              <a:buNone/>
            </a:pPr>
            <a:r>
              <a:rPr lang="en-US" sz="2000" dirty="0"/>
              <a:t>David </a:t>
            </a:r>
            <a:r>
              <a:rPr lang="en-US" sz="2000" dirty="0" err="1"/>
              <a:t>Dubnau</a:t>
            </a:r>
            <a:endParaRPr lang="en-US" sz="2000" dirty="0"/>
          </a:p>
          <a:p>
            <a:pPr marL="0" indent="0">
              <a:buNone/>
            </a:pPr>
            <a:r>
              <a:rPr lang="en-US" sz="2000" dirty="0"/>
              <a:t>Ruben Gonzalez</a:t>
            </a:r>
          </a:p>
          <a:p>
            <a:pPr marL="0" indent="0">
              <a:buNone/>
            </a:pPr>
            <a:r>
              <a:rPr lang="en-US" sz="2000" dirty="0"/>
              <a:t>Anne </a:t>
            </a:r>
            <a:r>
              <a:rPr lang="en-US" sz="2000" dirty="0" err="1"/>
              <a:t>Moscona</a:t>
            </a:r>
            <a:endParaRPr lang="en-US" sz="2000" dirty="0"/>
          </a:p>
          <a:p>
            <a:pPr marL="0" indent="0">
              <a:buNone/>
            </a:pPr>
            <a:r>
              <a:rPr lang="en-US" sz="2000" dirty="0"/>
              <a:t>Sam Sternberg</a:t>
            </a:r>
          </a:p>
          <a:p>
            <a:pPr marL="0" indent="0">
              <a:buNone/>
            </a:pPr>
            <a:endParaRPr lang="en-US" sz="2000" dirty="0"/>
          </a:p>
          <a:p>
            <a:pPr marL="0" indent="0">
              <a:buNone/>
            </a:pPr>
            <a:r>
              <a:rPr lang="en-US" sz="2000" b="1" dirty="0"/>
              <a:t>Cellular Physiology and Biophysics </a:t>
            </a:r>
            <a:r>
              <a:rPr lang="en-US" sz="2000" dirty="0"/>
              <a:t>and</a:t>
            </a:r>
            <a:r>
              <a:rPr lang="en-US" sz="2000" b="1" dirty="0"/>
              <a:t> Microbiology and Immunology Departments</a:t>
            </a:r>
          </a:p>
          <a:p>
            <a:pPr marL="0" indent="0">
              <a:buNone/>
            </a:pPr>
            <a:endParaRPr lang="en-US" sz="2000" b="1" dirty="0"/>
          </a:p>
          <a:p>
            <a:pPr marL="0" indent="0">
              <a:buNone/>
            </a:pPr>
            <a:endParaRPr lang="en-US" sz="2000" dirty="0"/>
          </a:p>
        </p:txBody>
      </p:sp>
      <p:pic>
        <p:nvPicPr>
          <p:cNvPr id="5" name="Picture 4">
            <a:extLst>
              <a:ext uri="{FF2B5EF4-FFF2-40B4-BE49-F238E27FC236}">
                <a16:creationId xmlns:a16="http://schemas.microsoft.com/office/drawing/2014/main" id="{13D66391-1D17-38D3-A3BA-30D6FAE30176}"/>
              </a:ext>
            </a:extLst>
          </p:cNvPr>
          <p:cNvPicPr>
            <a:picLocks noChangeAspect="1"/>
          </p:cNvPicPr>
          <p:nvPr/>
        </p:nvPicPr>
        <p:blipFill>
          <a:blip r:embed="rId2"/>
          <a:stretch>
            <a:fillRect/>
          </a:stretch>
        </p:blipFill>
        <p:spPr>
          <a:xfrm>
            <a:off x="9286875" y="6077609"/>
            <a:ext cx="2905125" cy="645583"/>
          </a:xfrm>
          <a:prstGeom prst="rect">
            <a:avLst/>
          </a:prstGeom>
        </p:spPr>
      </p:pic>
      <p:pic>
        <p:nvPicPr>
          <p:cNvPr id="6" name="Picture 5">
            <a:extLst>
              <a:ext uri="{FF2B5EF4-FFF2-40B4-BE49-F238E27FC236}">
                <a16:creationId xmlns:a16="http://schemas.microsoft.com/office/drawing/2014/main" id="{FB827B8A-9AB4-B421-BC9F-ED8AD2433E1E}"/>
              </a:ext>
            </a:extLst>
          </p:cNvPr>
          <p:cNvPicPr>
            <a:picLocks noChangeAspect="1"/>
          </p:cNvPicPr>
          <p:nvPr/>
        </p:nvPicPr>
        <p:blipFill>
          <a:blip r:embed="rId3"/>
          <a:stretch>
            <a:fillRect/>
          </a:stretch>
        </p:blipFill>
        <p:spPr>
          <a:xfrm>
            <a:off x="7124700" y="6077609"/>
            <a:ext cx="2162175" cy="744937"/>
          </a:xfrm>
          <a:prstGeom prst="rect">
            <a:avLst/>
          </a:prstGeom>
        </p:spPr>
      </p:pic>
      <p:pic>
        <p:nvPicPr>
          <p:cNvPr id="8" name="Picture 7" descr="A logo of a microbe&#10;&#10;Description automatically generated">
            <a:extLst>
              <a:ext uri="{FF2B5EF4-FFF2-40B4-BE49-F238E27FC236}">
                <a16:creationId xmlns:a16="http://schemas.microsoft.com/office/drawing/2014/main" id="{374FE18D-A468-F714-5250-03CB8CC30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19750"/>
            <a:ext cx="1238250" cy="1238250"/>
          </a:xfrm>
          <a:prstGeom prst="rect">
            <a:avLst/>
          </a:prstGeom>
        </p:spPr>
      </p:pic>
      <p:pic>
        <p:nvPicPr>
          <p:cNvPr id="10" name="Graphic 9">
            <a:extLst>
              <a:ext uri="{FF2B5EF4-FFF2-40B4-BE49-F238E27FC236}">
                <a16:creationId xmlns:a16="http://schemas.microsoft.com/office/drawing/2014/main" id="{F5E7ED27-12F5-FCAF-174D-B77AC58E97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0781" y="6019874"/>
            <a:ext cx="838119" cy="703317"/>
          </a:xfrm>
          <a:prstGeom prst="rect">
            <a:avLst/>
          </a:prstGeom>
        </p:spPr>
      </p:pic>
    </p:spTree>
    <p:extLst>
      <p:ext uri="{BB962C8B-B14F-4D97-AF65-F5344CB8AC3E}">
        <p14:creationId xmlns:p14="http://schemas.microsoft.com/office/powerpoint/2010/main" val="3643927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grass holding drinks&#10;&#10;AI-generated content may be incorrect.">
            <a:extLst>
              <a:ext uri="{FF2B5EF4-FFF2-40B4-BE49-F238E27FC236}">
                <a16:creationId xmlns:a16="http://schemas.microsoft.com/office/drawing/2014/main" id="{227368FD-F888-FEF0-E6AC-CFDBFB20D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353" y="3946180"/>
            <a:ext cx="3819937" cy="2864953"/>
          </a:xfrm>
          <a:prstGeom prst="rect">
            <a:avLst/>
          </a:prstGeom>
        </p:spPr>
      </p:pic>
      <p:pic>
        <p:nvPicPr>
          <p:cNvPr id="7" name="Picture 6" descr="A group of people sitting at a table&#10;&#10;AI-generated content may be incorrect.">
            <a:extLst>
              <a:ext uri="{FF2B5EF4-FFF2-40B4-BE49-F238E27FC236}">
                <a16:creationId xmlns:a16="http://schemas.microsoft.com/office/drawing/2014/main" id="{9510E8E6-0F06-12AA-9193-14EDA1B81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14" y="3588027"/>
            <a:ext cx="4028569" cy="3021427"/>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EC78F620-AA13-EA8E-2E3F-01797FCD4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983" y="1280422"/>
            <a:ext cx="4894192" cy="3262795"/>
          </a:xfrm>
          <a:prstGeom prst="rect">
            <a:avLst/>
          </a:prstGeom>
        </p:spPr>
      </p:pic>
      <p:pic>
        <p:nvPicPr>
          <p:cNvPr id="11" name="Picture 10" descr="A person with glasses and a white background&#10;&#10;AI-generated content may be incorrect.">
            <a:extLst>
              <a:ext uri="{FF2B5EF4-FFF2-40B4-BE49-F238E27FC236}">
                <a16:creationId xmlns:a16="http://schemas.microsoft.com/office/drawing/2014/main" id="{53576D79-BFB9-6376-BE47-6F343F6D9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86" y="296724"/>
            <a:ext cx="5581914" cy="1967396"/>
          </a:xfrm>
          <a:prstGeom prst="rect">
            <a:avLst/>
          </a:prstGeom>
        </p:spPr>
      </p:pic>
    </p:spTree>
    <p:extLst>
      <p:ext uri="{BB962C8B-B14F-4D97-AF65-F5344CB8AC3E}">
        <p14:creationId xmlns:p14="http://schemas.microsoft.com/office/powerpoint/2010/main" val="28413417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E0BB4B-3D42-9266-B0DE-D2A3622D58E7}"/>
              </a:ext>
            </a:extLst>
          </p:cNvPr>
          <p:cNvPicPr>
            <a:picLocks noChangeAspect="1"/>
          </p:cNvPicPr>
          <p:nvPr/>
        </p:nvPicPr>
        <p:blipFill>
          <a:blip r:embed="rId2"/>
          <a:stretch>
            <a:fillRect/>
          </a:stretch>
        </p:blipFill>
        <p:spPr>
          <a:xfrm>
            <a:off x="294863" y="1571004"/>
            <a:ext cx="5378726" cy="4034044"/>
          </a:xfrm>
          <a:prstGeom prst="rect">
            <a:avLst/>
          </a:prstGeom>
        </p:spPr>
      </p:pic>
      <p:pic>
        <p:nvPicPr>
          <p:cNvPr id="3" name="Picture 2">
            <a:extLst>
              <a:ext uri="{FF2B5EF4-FFF2-40B4-BE49-F238E27FC236}">
                <a16:creationId xmlns:a16="http://schemas.microsoft.com/office/drawing/2014/main" id="{70D37158-2A19-463C-AC90-56BFE5C1F06D}"/>
              </a:ext>
            </a:extLst>
          </p:cNvPr>
          <p:cNvPicPr>
            <a:picLocks noChangeAspect="1"/>
          </p:cNvPicPr>
          <p:nvPr/>
        </p:nvPicPr>
        <p:blipFill>
          <a:blip r:embed="rId3"/>
          <a:srcRect l="16582" r="28686"/>
          <a:stretch>
            <a:fillRect/>
          </a:stretch>
        </p:blipFill>
        <p:spPr>
          <a:xfrm>
            <a:off x="6096000" y="845323"/>
            <a:ext cx="4253948" cy="3497580"/>
          </a:xfrm>
          <a:prstGeom prst="rect">
            <a:avLst/>
          </a:prstGeom>
        </p:spPr>
      </p:pic>
      <p:sp>
        <p:nvSpPr>
          <p:cNvPr id="4" name="TextBox 3">
            <a:extLst>
              <a:ext uri="{FF2B5EF4-FFF2-40B4-BE49-F238E27FC236}">
                <a16:creationId xmlns:a16="http://schemas.microsoft.com/office/drawing/2014/main" id="{953E4D48-3F2E-2C75-1935-E99210B374FF}"/>
              </a:ext>
            </a:extLst>
          </p:cNvPr>
          <p:cNvSpPr txBox="1"/>
          <p:nvPr/>
        </p:nvSpPr>
        <p:spPr>
          <a:xfrm>
            <a:off x="6818243" y="5864087"/>
            <a:ext cx="3506088" cy="369332"/>
          </a:xfrm>
          <a:prstGeom prst="rect">
            <a:avLst/>
          </a:prstGeom>
          <a:noFill/>
        </p:spPr>
        <p:txBody>
          <a:bodyPr wrap="none" rtlCol="0">
            <a:spAutoFit/>
          </a:bodyPr>
          <a:lstStyle/>
          <a:p>
            <a:r>
              <a:rPr lang="en-US" dirty="0"/>
              <a:t>All the 12</a:t>
            </a:r>
            <a:r>
              <a:rPr lang="en-US" baseline="30000" dirty="0"/>
              <a:t>th</a:t>
            </a:r>
            <a:r>
              <a:rPr lang="en-US" dirty="0"/>
              <a:t> floor fun not pictured!</a:t>
            </a:r>
          </a:p>
        </p:txBody>
      </p:sp>
    </p:spTree>
    <p:extLst>
      <p:ext uri="{BB962C8B-B14F-4D97-AF65-F5344CB8AC3E}">
        <p14:creationId xmlns:p14="http://schemas.microsoft.com/office/powerpoint/2010/main" val="3000971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AI-generated content may be incorrect.">
            <a:extLst>
              <a:ext uri="{FF2B5EF4-FFF2-40B4-BE49-F238E27FC236}">
                <a16:creationId xmlns:a16="http://schemas.microsoft.com/office/drawing/2014/main" id="{3D8330B1-4121-84D6-290E-D745C726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56" y="1487"/>
            <a:ext cx="4466942" cy="2961572"/>
          </a:xfrm>
          <a:prstGeom prst="rect">
            <a:avLst/>
          </a:prstGeom>
        </p:spPr>
      </p:pic>
      <p:pic>
        <p:nvPicPr>
          <p:cNvPr id="13" name="Picture 12" descr="A group of people posing for a photo&#10;&#10;AI-generated content may be incorrect.">
            <a:extLst>
              <a:ext uri="{FF2B5EF4-FFF2-40B4-BE49-F238E27FC236}">
                <a16:creationId xmlns:a16="http://schemas.microsoft.com/office/drawing/2014/main" id="{36428093-7D1F-0AF4-D82D-680A66E4F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9" y="3700771"/>
            <a:ext cx="4466942" cy="2961572"/>
          </a:xfrm>
          <a:prstGeom prst="rect">
            <a:avLst/>
          </a:prstGeom>
        </p:spPr>
      </p:pic>
      <p:pic>
        <p:nvPicPr>
          <p:cNvPr id="17" name="Picture 16" descr="A group of people posing for a picture&#10;&#10;AI-generated content may be incorrect.">
            <a:extLst>
              <a:ext uri="{FF2B5EF4-FFF2-40B4-BE49-F238E27FC236}">
                <a16:creationId xmlns:a16="http://schemas.microsoft.com/office/drawing/2014/main" id="{A23EF3F6-4647-C719-671E-7CA9FEA36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4087" y="2406522"/>
            <a:ext cx="3904234" cy="2588498"/>
          </a:xfrm>
          <a:prstGeom prst="rect">
            <a:avLst/>
          </a:prstGeom>
        </p:spPr>
      </p:pic>
      <p:pic>
        <p:nvPicPr>
          <p:cNvPr id="19" name="Picture 18" descr="A group of people sitting at a table&#10;&#10;AI-generated content may be incorrect.">
            <a:extLst>
              <a:ext uri="{FF2B5EF4-FFF2-40B4-BE49-F238E27FC236}">
                <a16:creationId xmlns:a16="http://schemas.microsoft.com/office/drawing/2014/main" id="{30D04F37-ED80-7329-F5DA-26E75BA17E17}"/>
              </a:ext>
            </a:extLst>
          </p:cNvPr>
          <p:cNvPicPr>
            <a:picLocks noChangeAspect="1"/>
          </p:cNvPicPr>
          <p:nvPr/>
        </p:nvPicPr>
        <p:blipFill>
          <a:blip r:embed="rId5">
            <a:extLst>
              <a:ext uri="{28A0092B-C50C-407E-A947-70E740481C1C}">
                <a14:useLocalDpi xmlns:a14="http://schemas.microsoft.com/office/drawing/2010/main" val="0"/>
              </a:ext>
            </a:extLst>
          </a:blip>
          <a:srcRect t="30725" b="31531"/>
          <a:stretch>
            <a:fillRect/>
          </a:stretch>
        </p:blipFill>
        <p:spPr>
          <a:xfrm>
            <a:off x="6724650" y="188024"/>
            <a:ext cx="5143500" cy="2588498"/>
          </a:xfrm>
          <a:prstGeom prst="rect">
            <a:avLst/>
          </a:prstGeom>
        </p:spPr>
      </p:pic>
      <p:pic>
        <p:nvPicPr>
          <p:cNvPr id="21" name="Picture 20" descr="A group of women sitting on a couch&#10;&#10;AI-generated content may be incorrect.">
            <a:extLst>
              <a:ext uri="{FF2B5EF4-FFF2-40B4-BE49-F238E27FC236}">
                <a16:creationId xmlns:a16="http://schemas.microsoft.com/office/drawing/2014/main" id="{1D23594D-5D47-AB3F-6532-BC005208BF4B}"/>
              </a:ext>
            </a:extLst>
          </p:cNvPr>
          <p:cNvPicPr>
            <a:picLocks noChangeAspect="1"/>
          </p:cNvPicPr>
          <p:nvPr/>
        </p:nvPicPr>
        <p:blipFill>
          <a:blip r:embed="rId6">
            <a:extLst>
              <a:ext uri="{28A0092B-C50C-407E-A947-70E740481C1C}">
                <a14:useLocalDpi xmlns:a14="http://schemas.microsoft.com/office/drawing/2010/main" val="0"/>
              </a:ext>
            </a:extLst>
          </a:blip>
          <a:srcRect t="32464" b="19420"/>
          <a:stretch>
            <a:fillRect/>
          </a:stretch>
        </p:blipFill>
        <p:spPr>
          <a:xfrm>
            <a:off x="7173682" y="3765982"/>
            <a:ext cx="4285950" cy="2749635"/>
          </a:xfrm>
          <a:prstGeom prst="rect">
            <a:avLst/>
          </a:prstGeom>
        </p:spPr>
      </p:pic>
    </p:spTree>
    <p:extLst>
      <p:ext uri="{BB962C8B-B14F-4D97-AF65-F5344CB8AC3E}">
        <p14:creationId xmlns:p14="http://schemas.microsoft.com/office/powerpoint/2010/main" val="408508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EF184A74-BBBE-49E1-96BD-52154E1C6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096" y="161238"/>
            <a:ext cx="2585001" cy="3446668"/>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5B19B709-CA0C-7697-367B-EEADD97F0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843" y="397565"/>
            <a:ext cx="3630616" cy="4333461"/>
          </a:xfrm>
          <a:prstGeom prst="rect">
            <a:avLst/>
          </a:prstGeom>
        </p:spPr>
      </p:pic>
      <p:pic>
        <p:nvPicPr>
          <p:cNvPr id="7" name="Picture 6" descr="A group of people sitting in a vehicle&#10;&#10;AI-generated content may be incorrect.">
            <a:extLst>
              <a:ext uri="{FF2B5EF4-FFF2-40B4-BE49-F238E27FC236}">
                <a16:creationId xmlns:a16="http://schemas.microsoft.com/office/drawing/2014/main" id="{BA0D5375-D106-3E9E-C8C6-07CB93C75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097822" cy="2305458"/>
          </a:xfrm>
          <a:prstGeom prst="rect">
            <a:avLst/>
          </a:prstGeom>
        </p:spPr>
      </p:pic>
      <p:pic>
        <p:nvPicPr>
          <p:cNvPr id="9" name="Picture 8" descr="A group of people in a picture frame&#10;&#10;AI-generated content may be incorrect.">
            <a:extLst>
              <a:ext uri="{FF2B5EF4-FFF2-40B4-BE49-F238E27FC236}">
                <a16:creationId xmlns:a16="http://schemas.microsoft.com/office/drawing/2014/main" id="{6617D601-C905-F6DF-AD81-A9556287A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079" y="0"/>
            <a:ext cx="3339548" cy="2504661"/>
          </a:xfrm>
          <a:prstGeom prst="rect">
            <a:avLst/>
          </a:prstGeom>
        </p:spPr>
      </p:pic>
      <p:pic>
        <p:nvPicPr>
          <p:cNvPr id="11" name="Picture 10" descr="A group of people sitting around a table&#10;&#10;AI-generated content may be incorrect.">
            <a:extLst>
              <a:ext uri="{FF2B5EF4-FFF2-40B4-BE49-F238E27FC236}">
                <a16:creationId xmlns:a16="http://schemas.microsoft.com/office/drawing/2014/main" id="{22D7A4C0-37FA-DF1F-7B66-6EA9879D9E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37" y="3607906"/>
            <a:ext cx="4302473" cy="2852529"/>
          </a:xfrm>
          <a:prstGeom prst="rect">
            <a:avLst/>
          </a:prstGeom>
        </p:spPr>
      </p:pic>
      <p:pic>
        <p:nvPicPr>
          <p:cNvPr id="15" name="Picture 14" descr="A group of women sitting on a blanket&#10;&#10;AI-generated content may be incorrect.">
            <a:extLst>
              <a:ext uri="{FF2B5EF4-FFF2-40B4-BE49-F238E27FC236}">
                <a16:creationId xmlns:a16="http://schemas.microsoft.com/office/drawing/2014/main" id="{A3403924-3C24-50C6-C9B3-C8101C0B9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5316" y="3841915"/>
            <a:ext cx="3596557" cy="2384509"/>
          </a:xfrm>
          <a:prstGeom prst="rect">
            <a:avLst/>
          </a:prstGeom>
        </p:spPr>
      </p:pic>
      <p:pic>
        <p:nvPicPr>
          <p:cNvPr id="17" name="Picture 16" descr="A group of people posing for a photo&#10;&#10;AI-generated content may be incorrect.">
            <a:extLst>
              <a:ext uri="{FF2B5EF4-FFF2-40B4-BE49-F238E27FC236}">
                <a16:creationId xmlns:a16="http://schemas.microsoft.com/office/drawing/2014/main" id="{B6A5702A-8AFC-4CB4-92D9-9412CFAD40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0819" y="3876260"/>
            <a:ext cx="3777808" cy="2504662"/>
          </a:xfrm>
          <a:prstGeom prst="rect">
            <a:avLst/>
          </a:prstGeom>
        </p:spPr>
      </p:pic>
    </p:spTree>
    <p:extLst>
      <p:ext uri="{BB962C8B-B14F-4D97-AF65-F5344CB8AC3E}">
        <p14:creationId xmlns:p14="http://schemas.microsoft.com/office/powerpoint/2010/main" val="1338428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2482-68D8-3EF9-7808-EDC3AA5BF3E3}"/>
              </a:ext>
            </a:extLst>
          </p:cNvPr>
          <p:cNvSpPr>
            <a:spLocks noGrp="1"/>
          </p:cNvSpPr>
          <p:nvPr>
            <p:ph type="title"/>
          </p:nvPr>
        </p:nvSpPr>
        <p:spPr>
          <a:xfrm>
            <a:off x="0" y="-1126"/>
            <a:ext cx="12192000" cy="925975"/>
          </a:xfrm>
        </p:spPr>
        <p:txBody>
          <a:bodyPr>
            <a:normAutofit fontScale="90000"/>
          </a:bodyPr>
          <a:lstStyle/>
          <a:p>
            <a:r>
              <a:rPr lang="en-US" dirty="0"/>
              <a:t>Ribosomal binding protein, </a:t>
            </a:r>
            <a:r>
              <a:rPr lang="en-US" dirty="0" err="1"/>
              <a:t>RelA</a:t>
            </a:r>
            <a:r>
              <a:rPr lang="en-US" dirty="0"/>
              <a:t>, produces secondary nucleotide messenger in response to amino acid starvation</a:t>
            </a:r>
          </a:p>
        </p:txBody>
      </p:sp>
      <p:pic>
        <p:nvPicPr>
          <p:cNvPr id="11" name="Picture 10" descr="A computer screen shot of a black background&#10;&#10;Description automatically generated">
            <a:extLst>
              <a:ext uri="{FF2B5EF4-FFF2-40B4-BE49-F238E27FC236}">
                <a16:creationId xmlns:a16="http://schemas.microsoft.com/office/drawing/2014/main" id="{698A68B4-E314-2CBB-0311-7D3CFDD1F624}"/>
              </a:ext>
            </a:extLst>
          </p:cNvPr>
          <p:cNvPicPr>
            <a:picLocks noChangeAspect="1"/>
          </p:cNvPicPr>
          <p:nvPr/>
        </p:nvPicPr>
        <p:blipFill rotWithShape="1">
          <a:blip r:embed="rId3">
            <a:extLst>
              <a:ext uri="{28A0092B-C50C-407E-A947-70E740481C1C}">
                <a14:useLocalDpi xmlns:a14="http://schemas.microsoft.com/office/drawing/2010/main" val="0"/>
              </a:ext>
            </a:extLst>
          </a:blip>
          <a:srcRect l="43299" t="33894" r="18302" b="33660"/>
          <a:stretch/>
        </p:blipFill>
        <p:spPr>
          <a:xfrm>
            <a:off x="2476500" y="1522109"/>
            <a:ext cx="7239000" cy="4281792"/>
          </a:xfrm>
          <a:prstGeom prst="rect">
            <a:avLst/>
          </a:prstGeom>
        </p:spPr>
      </p:pic>
    </p:spTree>
    <p:extLst>
      <p:ext uri="{BB962C8B-B14F-4D97-AF65-F5344CB8AC3E}">
        <p14:creationId xmlns:p14="http://schemas.microsoft.com/office/powerpoint/2010/main" val="1607160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sitting in a stadium&#10;&#10;AI-generated content may be incorrect.">
            <a:extLst>
              <a:ext uri="{FF2B5EF4-FFF2-40B4-BE49-F238E27FC236}">
                <a16:creationId xmlns:a16="http://schemas.microsoft.com/office/drawing/2014/main" id="{2A78BDC7-4489-AB9A-5E03-1E1C5FA28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540" y="0"/>
            <a:ext cx="4333460" cy="3250095"/>
          </a:xfrm>
          <a:prstGeom prst="rect">
            <a:avLst/>
          </a:prstGeom>
        </p:spPr>
      </p:pic>
      <p:pic>
        <p:nvPicPr>
          <p:cNvPr id="7" name="Picture 6" descr="A person standing next to a table with a cake&#10;&#10;AI-generated content may be incorrect.">
            <a:extLst>
              <a:ext uri="{FF2B5EF4-FFF2-40B4-BE49-F238E27FC236}">
                <a16:creationId xmlns:a16="http://schemas.microsoft.com/office/drawing/2014/main" id="{C98BB022-EEA4-F5AB-672B-D5FC90ACF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05021"/>
            <a:ext cx="3611215" cy="2708411"/>
          </a:xfrm>
          <a:prstGeom prst="rect">
            <a:avLst/>
          </a:prstGeom>
        </p:spPr>
      </p:pic>
      <p:pic>
        <p:nvPicPr>
          <p:cNvPr id="9" name="Picture 8" descr="A person standing in front of a screen&#10;&#10;AI-generated content may be incorrect.">
            <a:extLst>
              <a:ext uri="{FF2B5EF4-FFF2-40B4-BE49-F238E27FC236}">
                <a16:creationId xmlns:a16="http://schemas.microsoft.com/office/drawing/2014/main" id="{E4A200DD-852A-D8F5-86B6-84566F62C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843" y="3856383"/>
            <a:ext cx="4002157" cy="3001618"/>
          </a:xfrm>
          <a:prstGeom prst="rect">
            <a:avLst/>
          </a:prstGeom>
        </p:spPr>
      </p:pic>
      <p:pic>
        <p:nvPicPr>
          <p:cNvPr id="11" name="Picture 10" descr="A person standing in front of a tall tower&#10;&#10;AI-generated content may be incorrect.">
            <a:extLst>
              <a:ext uri="{FF2B5EF4-FFF2-40B4-BE49-F238E27FC236}">
                <a16:creationId xmlns:a16="http://schemas.microsoft.com/office/drawing/2014/main" id="{5DEC4DEA-33C1-B14C-7697-6E85C8C11CFF}"/>
              </a:ext>
            </a:extLst>
          </p:cNvPr>
          <p:cNvPicPr>
            <a:picLocks noChangeAspect="1"/>
          </p:cNvPicPr>
          <p:nvPr/>
        </p:nvPicPr>
        <p:blipFill>
          <a:blip r:embed="rId5">
            <a:extLst>
              <a:ext uri="{28A0092B-C50C-407E-A947-70E740481C1C}">
                <a14:useLocalDpi xmlns:a14="http://schemas.microsoft.com/office/drawing/2010/main" val="0"/>
              </a:ext>
            </a:extLst>
          </a:blip>
          <a:srcRect t="9275" b="14908"/>
          <a:stretch>
            <a:fillRect/>
          </a:stretch>
        </p:blipFill>
        <p:spPr>
          <a:xfrm>
            <a:off x="3278254" y="-80572"/>
            <a:ext cx="3294823" cy="3330666"/>
          </a:xfrm>
          <a:prstGeom prst="rect">
            <a:avLst/>
          </a:prstGeom>
        </p:spPr>
      </p:pic>
      <p:pic>
        <p:nvPicPr>
          <p:cNvPr id="13" name="Picture 12" descr="A person and person sitting at a table with food&#10;&#10;AI-generated content may be incorrect.">
            <a:extLst>
              <a:ext uri="{FF2B5EF4-FFF2-40B4-BE49-F238E27FC236}">
                <a16:creationId xmlns:a16="http://schemas.microsoft.com/office/drawing/2014/main" id="{CA287F77-29BA-F0B9-A379-46059BDC8F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9450" y="3607906"/>
            <a:ext cx="4002157" cy="3005526"/>
          </a:xfrm>
          <a:prstGeom prst="rect">
            <a:avLst/>
          </a:prstGeom>
        </p:spPr>
      </p:pic>
      <p:pic>
        <p:nvPicPr>
          <p:cNvPr id="15" name="Picture 14" descr="A person and person with face paint&#10;&#10;AI-generated content may be incorrect.">
            <a:extLst>
              <a:ext uri="{FF2B5EF4-FFF2-40B4-BE49-F238E27FC236}">
                <a16:creationId xmlns:a16="http://schemas.microsoft.com/office/drawing/2014/main" id="{FBF6268B-7172-229A-5A0E-8BBCEEF85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005" y="36741"/>
            <a:ext cx="2254145" cy="3005527"/>
          </a:xfrm>
          <a:prstGeom prst="rect">
            <a:avLst/>
          </a:prstGeom>
        </p:spPr>
      </p:pic>
      <p:pic>
        <p:nvPicPr>
          <p:cNvPr id="3" name="Picture 2" descr="A person and person sitting at a table&#10;&#10;AI-generated content may be incorrect.">
            <a:extLst>
              <a:ext uri="{FF2B5EF4-FFF2-40B4-BE49-F238E27FC236}">
                <a16:creationId xmlns:a16="http://schemas.microsoft.com/office/drawing/2014/main" id="{0785BBD4-EBD8-1759-551F-FAAA955CC7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13" y="964097"/>
            <a:ext cx="3717839" cy="2464903"/>
          </a:xfrm>
          <a:prstGeom prst="rect">
            <a:avLst/>
          </a:prstGeom>
        </p:spPr>
      </p:pic>
    </p:spTree>
    <p:extLst>
      <p:ext uri="{BB962C8B-B14F-4D97-AF65-F5344CB8AC3E}">
        <p14:creationId xmlns:p14="http://schemas.microsoft.com/office/powerpoint/2010/main" val="34111664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7FC6-B1D7-2BB5-63F9-96B8E7FA9858}"/>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478F557E-60E9-05EE-0C8C-AF80C6856CEF}"/>
              </a:ext>
            </a:extLst>
          </p:cNvPr>
          <p:cNvPicPr>
            <a:picLocks noGrp="1" noChangeAspect="1"/>
          </p:cNvPicPr>
          <p:nvPr>
            <p:ph idx="1"/>
          </p:nvPr>
        </p:nvPicPr>
        <p:blipFill>
          <a:blip r:embed="rId2"/>
          <a:stretch>
            <a:fillRect/>
          </a:stretch>
        </p:blipFill>
        <p:spPr>
          <a:xfrm>
            <a:off x="3102055" y="1259077"/>
            <a:ext cx="5987889" cy="4339846"/>
          </a:xfrm>
          <a:prstGeom prst="rect">
            <a:avLst/>
          </a:prstGeom>
        </p:spPr>
      </p:pic>
    </p:spTree>
    <p:extLst>
      <p:ext uri="{BB962C8B-B14F-4D97-AF65-F5344CB8AC3E}">
        <p14:creationId xmlns:p14="http://schemas.microsoft.com/office/powerpoint/2010/main" val="37810163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0639-91A9-E05A-8865-285B0B8B2653}"/>
              </a:ext>
            </a:extLst>
          </p:cNvPr>
          <p:cNvSpPr>
            <a:spLocks noGrp="1"/>
          </p:cNvSpPr>
          <p:nvPr>
            <p:ph type="title"/>
          </p:nvPr>
        </p:nvSpPr>
        <p:spPr/>
        <p:txBody>
          <a:bodyPr/>
          <a:lstStyle/>
          <a:p>
            <a:r>
              <a:rPr lang="en-US" dirty="0"/>
              <a:t>mupirocin</a:t>
            </a:r>
          </a:p>
        </p:txBody>
      </p:sp>
      <p:pic>
        <p:nvPicPr>
          <p:cNvPr id="4" name="Content Placeholder 3">
            <a:extLst>
              <a:ext uri="{FF2B5EF4-FFF2-40B4-BE49-F238E27FC236}">
                <a16:creationId xmlns:a16="http://schemas.microsoft.com/office/drawing/2014/main" id="{E75E2D51-9E07-FCC3-5DBA-A4153FB54C0F}"/>
              </a:ext>
            </a:extLst>
          </p:cNvPr>
          <p:cNvPicPr>
            <a:picLocks noGrp="1" noChangeAspect="1"/>
          </p:cNvPicPr>
          <p:nvPr>
            <p:ph idx="1"/>
          </p:nvPr>
        </p:nvPicPr>
        <p:blipFill>
          <a:blip r:embed="rId2"/>
          <a:stretch>
            <a:fillRect/>
          </a:stretch>
        </p:blipFill>
        <p:spPr>
          <a:xfrm>
            <a:off x="3025775" y="1385093"/>
            <a:ext cx="5759450" cy="4861653"/>
          </a:xfrm>
          <a:prstGeom prst="rect">
            <a:avLst/>
          </a:prstGeom>
        </p:spPr>
      </p:pic>
    </p:spTree>
    <p:extLst>
      <p:ext uri="{BB962C8B-B14F-4D97-AF65-F5344CB8AC3E}">
        <p14:creationId xmlns:p14="http://schemas.microsoft.com/office/powerpoint/2010/main" val="28294736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0BD-9CB6-55F4-5AAF-B0533F58E3FE}"/>
              </a:ext>
            </a:extLst>
          </p:cNvPr>
          <p:cNvSpPr>
            <a:spLocks noGrp="1"/>
          </p:cNvSpPr>
          <p:nvPr>
            <p:ph type="title"/>
          </p:nvPr>
        </p:nvSpPr>
        <p:spPr/>
        <p:txBody>
          <a:bodyPr/>
          <a:lstStyle/>
          <a:p>
            <a:r>
              <a:rPr lang="en-US" dirty="0"/>
              <a:t>Known (p)ppGpp dependent pathways (</a:t>
            </a:r>
            <a:r>
              <a:rPr lang="en-US" dirty="0" err="1"/>
              <a:t>purE</a:t>
            </a:r>
            <a:r>
              <a:rPr lang="en-US" dirty="0"/>
              <a:t>)</a:t>
            </a:r>
          </a:p>
        </p:txBody>
      </p:sp>
      <p:pic>
        <p:nvPicPr>
          <p:cNvPr id="4" name="Content Placeholder 3">
            <a:extLst>
              <a:ext uri="{FF2B5EF4-FFF2-40B4-BE49-F238E27FC236}">
                <a16:creationId xmlns:a16="http://schemas.microsoft.com/office/drawing/2014/main" id="{B64EA630-D48C-9ED7-801D-549F896E2791}"/>
              </a:ext>
            </a:extLst>
          </p:cNvPr>
          <p:cNvPicPr>
            <a:picLocks noGrp="1" noChangeAspect="1"/>
          </p:cNvPicPr>
          <p:nvPr>
            <p:ph idx="1"/>
          </p:nvPr>
        </p:nvPicPr>
        <p:blipFill>
          <a:blip r:embed="rId2"/>
          <a:stretch>
            <a:fillRect/>
          </a:stretch>
        </p:blipFill>
        <p:spPr>
          <a:xfrm>
            <a:off x="3036887" y="1517783"/>
            <a:ext cx="6118225" cy="4519592"/>
          </a:xfrm>
          <a:prstGeom prst="rect">
            <a:avLst/>
          </a:prstGeom>
        </p:spPr>
      </p:pic>
      <p:sp>
        <p:nvSpPr>
          <p:cNvPr id="5" name="TextBox 4">
            <a:extLst>
              <a:ext uri="{FF2B5EF4-FFF2-40B4-BE49-F238E27FC236}">
                <a16:creationId xmlns:a16="http://schemas.microsoft.com/office/drawing/2014/main" id="{81C8A86E-6C1C-5F1B-0376-04C8697184DE}"/>
              </a:ext>
            </a:extLst>
          </p:cNvPr>
          <p:cNvSpPr txBox="1"/>
          <p:nvPr/>
        </p:nvSpPr>
        <p:spPr>
          <a:xfrm>
            <a:off x="10070907" y="6488668"/>
            <a:ext cx="2121093" cy="369332"/>
          </a:xfrm>
          <a:prstGeom prst="rect">
            <a:avLst/>
          </a:prstGeom>
          <a:noFill/>
        </p:spPr>
        <p:txBody>
          <a:bodyPr wrap="none" rtlCol="0">
            <a:spAutoFit/>
          </a:bodyPr>
          <a:lstStyle/>
          <a:p>
            <a:pPr algn="r"/>
            <a:r>
              <a:rPr lang="en-US" b="1" dirty="0"/>
              <a:t>Sathya Nagarajan</a:t>
            </a:r>
          </a:p>
        </p:txBody>
      </p:sp>
    </p:spTree>
    <p:extLst>
      <p:ext uri="{BB962C8B-B14F-4D97-AF65-F5344CB8AC3E}">
        <p14:creationId xmlns:p14="http://schemas.microsoft.com/office/powerpoint/2010/main" val="2833410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216092-7B19-FEB3-8886-1F9ADFD1D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97CD6-7992-E61E-ED74-BAB756D7879C}"/>
              </a:ext>
            </a:extLst>
          </p:cNvPr>
          <p:cNvSpPr>
            <a:spLocks noGrp="1"/>
          </p:cNvSpPr>
          <p:nvPr>
            <p:ph type="title"/>
          </p:nvPr>
        </p:nvSpPr>
        <p:spPr/>
        <p:txBody>
          <a:bodyPr/>
          <a:lstStyle/>
          <a:p>
            <a:r>
              <a:rPr lang="en-US" dirty="0"/>
              <a:t>Evaluating the contributions of hydrolases to (p)ppGpp metabolism</a:t>
            </a:r>
          </a:p>
        </p:txBody>
      </p:sp>
      <p:grpSp>
        <p:nvGrpSpPr>
          <p:cNvPr id="4" name="Group 3">
            <a:extLst>
              <a:ext uri="{FF2B5EF4-FFF2-40B4-BE49-F238E27FC236}">
                <a16:creationId xmlns:a16="http://schemas.microsoft.com/office/drawing/2014/main" id="{77B22E8E-DD4F-E3ED-98C7-86302A7EAF0C}"/>
              </a:ext>
            </a:extLst>
          </p:cNvPr>
          <p:cNvGrpSpPr/>
          <p:nvPr/>
        </p:nvGrpSpPr>
        <p:grpSpPr>
          <a:xfrm>
            <a:off x="299581" y="1200948"/>
            <a:ext cx="3101115" cy="935357"/>
            <a:chOff x="2827492" y="4425428"/>
            <a:chExt cx="6537016" cy="1128168"/>
          </a:xfrm>
        </p:grpSpPr>
        <p:sp>
          <p:nvSpPr>
            <p:cNvPr id="5" name="Text Box 1">
              <a:extLst>
                <a:ext uri="{FF2B5EF4-FFF2-40B4-BE49-F238E27FC236}">
                  <a16:creationId xmlns:a16="http://schemas.microsoft.com/office/drawing/2014/main" id="{D97F5768-3D37-6213-C3D6-AB7582B4B461}"/>
                </a:ext>
              </a:extLst>
            </p:cNvPr>
            <p:cNvSpPr txBox="1">
              <a:spLocks/>
            </p:cNvSpPr>
            <p:nvPr/>
          </p:nvSpPr>
          <p:spPr bwMode="auto">
            <a:xfrm>
              <a:off x="3018260" y="4425428"/>
              <a:ext cx="902210" cy="420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dirty="0" err="1">
                  <a:solidFill>
                    <a:srgbClr val="000000"/>
                  </a:solidFill>
                </a:rPr>
                <a:t>P</a:t>
              </a:r>
              <a:r>
                <a:rPr lang="en-US" altLang="en-US" b="1" baseline="-6000" dirty="0" err="1">
                  <a:solidFill>
                    <a:srgbClr val="000000"/>
                  </a:solidFill>
                </a:rPr>
                <a:t>liaI</a:t>
              </a:r>
              <a:endParaRPr lang="en-US" altLang="en-US" b="1" dirty="0">
                <a:solidFill>
                  <a:srgbClr val="000000"/>
                </a:solidFill>
              </a:endParaRPr>
            </a:p>
          </p:txBody>
        </p:sp>
        <p:sp>
          <p:nvSpPr>
            <p:cNvPr id="6" name="Line 4">
              <a:extLst>
                <a:ext uri="{FF2B5EF4-FFF2-40B4-BE49-F238E27FC236}">
                  <a16:creationId xmlns:a16="http://schemas.microsoft.com/office/drawing/2014/main" id="{E2762EB8-EBD6-A5F2-14DE-70DDA7BAE5F0}"/>
                </a:ext>
              </a:extLst>
            </p:cNvPr>
            <p:cNvSpPr>
              <a:spLocks noChangeShapeType="1"/>
            </p:cNvSpPr>
            <p:nvPr/>
          </p:nvSpPr>
          <p:spPr bwMode="auto">
            <a:xfrm>
              <a:off x="2827492" y="5553596"/>
              <a:ext cx="6537016"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7" name="Line 5">
              <a:extLst>
                <a:ext uri="{FF2B5EF4-FFF2-40B4-BE49-F238E27FC236}">
                  <a16:creationId xmlns:a16="http://schemas.microsoft.com/office/drawing/2014/main" id="{C748F02D-D1B3-4AB7-F87B-F28C85A8D22F}"/>
                </a:ext>
              </a:extLst>
            </p:cNvPr>
            <p:cNvSpPr>
              <a:spLocks noChangeShapeType="1"/>
            </p:cNvSpPr>
            <p:nvPr/>
          </p:nvSpPr>
          <p:spPr bwMode="auto">
            <a:xfrm flipV="1">
              <a:off x="3579970" y="4919819"/>
              <a:ext cx="0" cy="618939"/>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8" name="Line 6">
              <a:extLst>
                <a:ext uri="{FF2B5EF4-FFF2-40B4-BE49-F238E27FC236}">
                  <a16:creationId xmlns:a16="http://schemas.microsoft.com/office/drawing/2014/main" id="{6299A31F-26C5-1E4A-2F76-6FEA7BB69C3B}"/>
                </a:ext>
              </a:extLst>
            </p:cNvPr>
            <p:cNvSpPr>
              <a:spLocks noChangeShapeType="1"/>
            </p:cNvSpPr>
            <p:nvPr/>
          </p:nvSpPr>
          <p:spPr bwMode="auto">
            <a:xfrm flipH="1">
              <a:off x="3582089" y="4941015"/>
              <a:ext cx="438769"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9" name="Rectangle 2">
              <a:extLst>
                <a:ext uri="{FF2B5EF4-FFF2-40B4-BE49-F238E27FC236}">
                  <a16:creationId xmlns:a16="http://schemas.microsoft.com/office/drawing/2014/main" id="{0AF23030-71B4-1A8A-A96B-DAB65CF9BFD2}"/>
                </a:ext>
              </a:extLst>
            </p:cNvPr>
            <p:cNvSpPr>
              <a:spLocks/>
            </p:cNvSpPr>
            <p:nvPr/>
          </p:nvSpPr>
          <p:spPr bwMode="auto">
            <a:xfrm>
              <a:off x="4804538" y="4912093"/>
              <a:ext cx="2833443" cy="618939"/>
            </a:xfrm>
            <a:prstGeom prst="rect">
              <a:avLst/>
            </a:prstGeom>
            <a:solidFill>
              <a:srgbClr val="66B2FF"/>
            </a:solidFill>
            <a:ln>
              <a:noFill/>
            </a:ln>
            <a:effec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0" name="Text Box 3">
              <a:extLst>
                <a:ext uri="{FF2B5EF4-FFF2-40B4-BE49-F238E27FC236}">
                  <a16:creationId xmlns:a16="http://schemas.microsoft.com/office/drawing/2014/main" id="{FDCEB8E7-FB48-1C8D-9AEF-C1BE9DDAA6A7}"/>
                </a:ext>
              </a:extLst>
            </p:cNvPr>
            <p:cNvSpPr txBox="1">
              <a:spLocks/>
            </p:cNvSpPr>
            <p:nvPr/>
          </p:nvSpPr>
          <p:spPr bwMode="auto">
            <a:xfrm>
              <a:off x="5878570" y="5011206"/>
              <a:ext cx="1032911" cy="420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i="1" dirty="0" err="1">
                  <a:solidFill>
                    <a:srgbClr val="000000"/>
                  </a:solidFill>
                </a:rPr>
                <a:t>relA</a:t>
              </a:r>
              <a:endParaRPr lang="en-US" altLang="en-US" b="1" i="1" dirty="0">
                <a:solidFill>
                  <a:srgbClr val="000000"/>
                </a:solidFill>
              </a:endParaRPr>
            </a:p>
          </p:txBody>
        </p:sp>
      </p:grpSp>
      <p:grpSp>
        <p:nvGrpSpPr>
          <p:cNvPr id="11" name="Group 10">
            <a:extLst>
              <a:ext uri="{FF2B5EF4-FFF2-40B4-BE49-F238E27FC236}">
                <a16:creationId xmlns:a16="http://schemas.microsoft.com/office/drawing/2014/main" id="{1E8FA481-EAE7-A6E6-28A4-A57129C31AD8}"/>
              </a:ext>
            </a:extLst>
          </p:cNvPr>
          <p:cNvGrpSpPr/>
          <p:nvPr/>
        </p:nvGrpSpPr>
        <p:grpSpPr>
          <a:xfrm>
            <a:off x="326326" y="2422327"/>
            <a:ext cx="3098708" cy="972628"/>
            <a:chOff x="2827492" y="4435252"/>
            <a:chExt cx="6537016" cy="1118344"/>
          </a:xfrm>
        </p:grpSpPr>
        <p:sp>
          <p:nvSpPr>
            <p:cNvPr id="12" name="Text Box 1">
              <a:extLst>
                <a:ext uri="{FF2B5EF4-FFF2-40B4-BE49-F238E27FC236}">
                  <a16:creationId xmlns:a16="http://schemas.microsoft.com/office/drawing/2014/main" id="{105C6646-01A5-EF7D-7A7E-09C734A2E59A}"/>
                </a:ext>
              </a:extLst>
            </p:cNvPr>
            <p:cNvSpPr txBox="1">
              <a:spLocks/>
            </p:cNvSpPr>
            <p:nvPr/>
          </p:nvSpPr>
          <p:spPr bwMode="auto">
            <a:xfrm>
              <a:off x="3018263" y="4435252"/>
              <a:ext cx="902910" cy="40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r>
                <a:rPr lang="en-US" altLang="en-US" b="1" dirty="0" err="1">
                  <a:solidFill>
                    <a:srgbClr val="000000"/>
                  </a:solidFill>
                </a:rPr>
                <a:t>P</a:t>
              </a:r>
              <a:r>
                <a:rPr lang="en-US" altLang="en-US" b="1" baseline="-6000" dirty="0" err="1">
                  <a:solidFill>
                    <a:srgbClr val="000000"/>
                  </a:solidFill>
                </a:rPr>
                <a:t>liaI</a:t>
              </a:r>
              <a:endParaRPr lang="en-US" altLang="en-US" b="1" dirty="0">
                <a:solidFill>
                  <a:srgbClr val="000000"/>
                </a:solidFill>
              </a:endParaRPr>
            </a:p>
          </p:txBody>
        </p:sp>
        <p:sp>
          <p:nvSpPr>
            <p:cNvPr id="13" name="Line 4">
              <a:extLst>
                <a:ext uri="{FF2B5EF4-FFF2-40B4-BE49-F238E27FC236}">
                  <a16:creationId xmlns:a16="http://schemas.microsoft.com/office/drawing/2014/main" id="{9EFFF365-968E-FB00-A0E1-E75F531A479D}"/>
                </a:ext>
              </a:extLst>
            </p:cNvPr>
            <p:cNvSpPr>
              <a:spLocks noChangeShapeType="1"/>
            </p:cNvSpPr>
            <p:nvPr/>
          </p:nvSpPr>
          <p:spPr bwMode="auto">
            <a:xfrm>
              <a:off x="2827492" y="5553596"/>
              <a:ext cx="6537016" cy="0"/>
            </a:xfrm>
            <a:prstGeom prst="line">
              <a:avLst/>
            </a:pr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4" name="Line 5">
              <a:extLst>
                <a:ext uri="{FF2B5EF4-FFF2-40B4-BE49-F238E27FC236}">
                  <a16:creationId xmlns:a16="http://schemas.microsoft.com/office/drawing/2014/main" id="{6B8B9437-98D3-DCEA-0E88-F12B79F420A9}"/>
                </a:ext>
              </a:extLst>
            </p:cNvPr>
            <p:cNvSpPr>
              <a:spLocks noChangeShapeType="1"/>
            </p:cNvSpPr>
            <p:nvPr/>
          </p:nvSpPr>
          <p:spPr bwMode="auto">
            <a:xfrm flipV="1">
              <a:off x="3579970" y="4919819"/>
              <a:ext cx="0" cy="618939"/>
            </a:xfrm>
            <a:prstGeom prst="line">
              <a:avLst/>
            </a:pr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5" name="Line 6">
              <a:extLst>
                <a:ext uri="{FF2B5EF4-FFF2-40B4-BE49-F238E27FC236}">
                  <a16:creationId xmlns:a16="http://schemas.microsoft.com/office/drawing/2014/main" id="{34688401-C3D2-A144-2E6F-553F6E503851}"/>
                </a:ext>
              </a:extLst>
            </p:cNvPr>
            <p:cNvSpPr>
              <a:spLocks noChangeShapeType="1"/>
            </p:cNvSpPr>
            <p:nvPr/>
          </p:nvSpPr>
          <p:spPr bwMode="auto">
            <a:xfrm flipH="1">
              <a:off x="3582089" y="4941015"/>
              <a:ext cx="438769" cy="0"/>
            </a:xfrm>
            <a:prstGeom prst="line">
              <a:avLst/>
            </a:prstGeom>
            <a:noFill/>
            <a:ln w="254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6" name="Rectangle 2">
              <a:extLst>
                <a:ext uri="{FF2B5EF4-FFF2-40B4-BE49-F238E27FC236}">
                  <a16:creationId xmlns:a16="http://schemas.microsoft.com/office/drawing/2014/main" id="{0C1AFD71-A2BB-97AF-318F-E67C354D04F9}"/>
                </a:ext>
              </a:extLst>
            </p:cNvPr>
            <p:cNvSpPr>
              <a:spLocks/>
            </p:cNvSpPr>
            <p:nvPr/>
          </p:nvSpPr>
          <p:spPr bwMode="auto">
            <a:xfrm>
              <a:off x="4804538" y="4912093"/>
              <a:ext cx="2833443" cy="618939"/>
            </a:xfrm>
            <a:prstGeom prst="rect">
              <a:avLst/>
            </a:prstGeom>
            <a:solidFill>
              <a:srgbClr val="66B2FF"/>
            </a:solidFill>
            <a:ln>
              <a:noFill/>
            </a:ln>
            <a:effectLst/>
          </p:spPr>
          <p:txBody>
            <a:bodyPr lIns="50800" tIns="50800" rIns="50800" bIns="50800" anchor="ct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endParaRPr lang="en-US" altLang="en-US">
                <a:solidFill>
                  <a:srgbClr val="FFFFFF"/>
                </a:solidFill>
                <a:latin typeface="Helvetica Neue Medium" charset="0"/>
                <a:ea typeface="Helvetica Neue Medium" charset="0"/>
                <a:cs typeface="Helvetica Neue Medium" charset="0"/>
                <a:sym typeface="Helvetica Neue Medium" charset="0"/>
              </a:endParaRPr>
            </a:p>
          </p:txBody>
        </p:sp>
        <p:sp>
          <p:nvSpPr>
            <p:cNvPr id="17" name="Text Box 3">
              <a:extLst>
                <a:ext uri="{FF2B5EF4-FFF2-40B4-BE49-F238E27FC236}">
                  <a16:creationId xmlns:a16="http://schemas.microsoft.com/office/drawing/2014/main" id="{865E88C3-D023-4883-C3F3-F6CEAD071931}"/>
                </a:ext>
              </a:extLst>
            </p:cNvPr>
            <p:cNvSpPr txBox="1">
              <a:spLocks/>
            </p:cNvSpPr>
            <p:nvPr/>
          </p:nvSpPr>
          <p:spPr bwMode="auto">
            <a:xfrm>
              <a:off x="5177232" y="5028758"/>
              <a:ext cx="2254502" cy="40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defTabSz="584200">
                <a:defRPr sz="1600">
                  <a:solidFill>
                    <a:srgbClr val="5E5E5E"/>
                  </a:solidFill>
                  <a:latin typeface="Helvetica Neue" charset="0"/>
                  <a:ea typeface="Helvetica Neue" charset="0"/>
                  <a:cs typeface="Helvetica Neue" charset="0"/>
                  <a:sym typeface="Helvetica Neue" charset="0"/>
                </a:defRPr>
              </a:lvl1pPr>
              <a:lvl2pPr defTabSz="584200">
                <a:defRPr sz="1600">
                  <a:solidFill>
                    <a:srgbClr val="5E5E5E"/>
                  </a:solidFill>
                  <a:latin typeface="Helvetica Neue" charset="0"/>
                  <a:ea typeface="Helvetica Neue" charset="0"/>
                  <a:cs typeface="Helvetica Neue" charset="0"/>
                  <a:sym typeface="Helvetica Neue" charset="0"/>
                </a:defRPr>
              </a:lvl2pPr>
              <a:lvl3pPr defTabSz="584200">
                <a:defRPr sz="1600">
                  <a:solidFill>
                    <a:srgbClr val="5E5E5E"/>
                  </a:solidFill>
                  <a:latin typeface="Helvetica Neue" charset="0"/>
                  <a:ea typeface="Helvetica Neue" charset="0"/>
                  <a:cs typeface="Helvetica Neue" charset="0"/>
                  <a:sym typeface="Helvetica Neue" charset="0"/>
                </a:defRPr>
              </a:lvl3pPr>
              <a:lvl4pPr defTabSz="584200">
                <a:defRPr sz="1600">
                  <a:solidFill>
                    <a:srgbClr val="5E5E5E"/>
                  </a:solidFill>
                  <a:latin typeface="Helvetica Neue" charset="0"/>
                  <a:ea typeface="Helvetica Neue" charset="0"/>
                  <a:cs typeface="Helvetica Neue" charset="0"/>
                  <a:sym typeface="Helvetica Neue" charset="0"/>
                </a:defRPr>
              </a:lvl4pPr>
              <a:lvl5pPr defTabSz="584200">
                <a:defRPr sz="1600">
                  <a:solidFill>
                    <a:srgbClr val="5E5E5E"/>
                  </a:solidFill>
                  <a:latin typeface="Helvetica Neue" charset="0"/>
                  <a:ea typeface="Helvetica Neue" charset="0"/>
                  <a:cs typeface="Helvetica Neue" charset="0"/>
                  <a:sym typeface="Helvetica Neue" charset="0"/>
                </a:defRPr>
              </a:lvl5pPr>
              <a:lvl6pPr marL="4572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6pPr>
              <a:lvl7pPr marL="9144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7pPr>
              <a:lvl8pPr marL="13716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8pPr>
              <a:lvl9pPr marL="1828800" indent="1828800" algn="ctr" defTabSz="584200" fontAlgn="base" hangingPunct="0">
                <a:spcBef>
                  <a:spcPct val="0"/>
                </a:spcBef>
                <a:spcAft>
                  <a:spcPct val="0"/>
                </a:spcAft>
                <a:defRPr sz="1600">
                  <a:solidFill>
                    <a:srgbClr val="5E5E5E"/>
                  </a:solidFill>
                  <a:latin typeface="Helvetica Neue" charset="0"/>
                  <a:ea typeface="Helvetica Neue" charset="0"/>
                  <a:cs typeface="Helvetica Neue" charset="0"/>
                  <a:sym typeface="Helvetica Neue" charset="0"/>
                </a:defRPr>
              </a:lvl9pPr>
            </a:lstStyle>
            <a:p>
              <a:pPr algn="ctr"/>
              <a:r>
                <a:rPr lang="en-US" altLang="en-US" b="1" i="1" dirty="0" err="1">
                  <a:solidFill>
                    <a:srgbClr val="000000"/>
                  </a:solidFill>
                </a:rPr>
                <a:t>relA</a:t>
              </a:r>
              <a:r>
                <a:rPr lang="en-US" altLang="en-US" b="1" i="1" dirty="0">
                  <a:solidFill>
                    <a:srgbClr val="000000"/>
                  </a:solidFill>
                </a:rPr>
                <a:t> D78A</a:t>
              </a:r>
            </a:p>
          </p:txBody>
        </p:sp>
      </p:grpSp>
      <p:pic>
        <p:nvPicPr>
          <p:cNvPr id="3" name="Picture 2">
            <a:extLst>
              <a:ext uri="{FF2B5EF4-FFF2-40B4-BE49-F238E27FC236}">
                <a16:creationId xmlns:a16="http://schemas.microsoft.com/office/drawing/2014/main" id="{FE30B7D9-D4D2-6EF8-ADDE-8907C06145A1}"/>
              </a:ext>
            </a:extLst>
          </p:cNvPr>
          <p:cNvPicPr>
            <a:picLocks noChangeAspect="1"/>
          </p:cNvPicPr>
          <p:nvPr/>
        </p:nvPicPr>
        <p:blipFill>
          <a:blip r:embed="rId2"/>
          <a:stretch>
            <a:fillRect/>
          </a:stretch>
        </p:blipFill>
        <p:spPr>
          <a:xfrm>
            <a:off x="4337769" y="2422327"/>
            <a:ext cx="7386331" cy="3435503"/>
          </a:xfrm>
          <a:prstGeom prst="rect">
            <a:avLst/>
          </a:prstGeom>
        </p:spPr>
      </p:pic>
    </p:spTree>
    <p:extLst>
      <p:ext uri="{BB962C8B-B14F-4D97-AF65-F5344CB8AC3E}">
        <p14:creationId xmlns:p14="http://schemas.microsoft.com/office/powerpoint/2010/main" val="10364780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E91D-DAB0-E71F-BAF4-E4FDB3C51AC1}"/>
              </a:ext>
            </a:extLst>
          </p:cNvPr>
          <p:cNvSpPr>
            <a:spLocks noGrp="1"/>
          </p:cNvSpPr>
          <p:nvPr>
            <p:ph type="title"/>
          </p:nvPr>
        </p:nvSpPr>
        <p:spPr/>
        <p:txBody>
          <a:bodyPr/>
          <a:lstStyle/>
          <a:p>
            <a:r>
              <a:rPr lang="en-US" u="sng" dirty="0"/>
              <a:t>S</a:t>
            </a:r>
            <a:r>
              <a:rPr lang="en-US" dirty="0"/>
              <a:t>mall </a:t>
            </a:r>
            <a:r>
              <a:rPr lang="en-US" u="sng" dirty="0" err="1"/>
              <a:t>A</a:t>
            </a:r>
            <a:r>
              <a:rPr lang="en-US" dirty="0" err="1"/>
              <a:t>larmone</a:t>
            </a:r>
            <a:r>
              <a:rPr lang="en-US" dirty="0"/>
              <a:t> </a:t>
            </a:r>
            <a:r>
              <a:rPr lang="en-US" u="sng" dirty="0"/>
              <a:t>synthetase</a:t>
            </a:r>
            <a:r>
              <a:rPr lang="en-US" dirty="0"/>
              <a:t>s in </a:t>
            </a:r>
            <a:r>
              <a:rPr lang="en-US" i="1" dirty="0"/>
              <a:t>B. subtilis</a:t>
            </a:r>
            <a:endParaRPr lang="en-US" dirty="0"/>
          </a:p>
        </p:txBody>
      </p:sp>
      <p:pic>
        <p:nvPicPr>
          <p:cNvPr id="4" name="Content Placeholder 3" descr="Diagram&#10;&#10;Description automatically generated">
            <a:extLst>
              <a:ext uri="{FF2B5EF4-FFF2-40B4-BE49-F238E27FC236}">
                <a16:creationId xmlns:a16="http://schemas.microsoft.com/office/drawing/2014/main" id="{96A2F341-55EE-B36D-9167-F36B83D1B995}"/>
              </a:ext>
            </a:extLst>
          </p:cNvPr>
          <p:cNvPicPr>
            <a:picLocks noGrp="1" noChangeAspect="1"/>
          </p:cNvPicPr>
          <p:nvPr>
            <p:ph idx="1"/>
          </p:nvPr>
        </p:nvPicPr>
        <p:blipFill rotWithShape="1">
          <a:blip r:embed="rId2"/>
          <a:srcRect l="29187" t="11525" r="40666" b="82037"/>
          <a:stretch/>
        </p:blipFill>
        <p:spPr>
          <a:xfrm>
            <a:off x="3287663" y="1920721"/>
            <a:ext cx="5616673" cy="1552574"/>
          </a:xfrm>
          <a:prstGeom prst="rect">
            <a:avLst/>
          </a:prstGeom>
        </p:spPr>
      </p:pic>
      <p:pic>
        <p:nvPicPr>
          <p:cNvPr id="5" name="Picture 4" descr="Diagram&#10;&#10;Description automatically generated">
            <a:extLst>
              <a:ext uri="{FF2B5EF4-FFF2-40B4-BE49-F238E27FC236}">
                <a16:creationId xmlns:a16="http://schemas.microsoft.com/office/drawing/2014/main" id="{3E949732-0CBD-15C0-C151-A8D478EA2038}"/>
              </a:ext>
            </a:extLst>
          </p:cNvPr>
          <p:cNvPicPr>
            <a:picLocks noChangeAspect="1"/>
          </p:cNvPicPr>
          <p:nvPr/>
        </p:nvPicPr>
        <p:blipFill rotWithShape="1">
          <a:blip r:embed="rId2"/>
          <a:srcRect l="48097" t="21164" r="23503" b="71602"/>
          <a:stretch/>
        </p:blipFill>
        <p:spPr>
          <a:xfrm>
            <a:off x="3529945" y="4050198"/>
            <a:ext cx="5132110" cy="1691840"/>
          </a:xfrm>
          <a:prstGeom prst="rect">
            <a:avLst/>
          </a:prstGeom>
        </p:spPr>
      </p:pic>
      <p:sp>
        <p:nvSpPr>
          <p:cNvPr id="6" name="Rectangle 5">
            <a:extLst>
              <a:ext uri="{FF2B5EF4-FFF2-40B4-BE49-F238E27FC236}">
                <a16:creationId xmlns:a16="http://schemas.microsoft.com/office/drawing/2014/main" id="{98593F21-7A0C-DCCF-5290-0A3DC6975A87}"/>
              </a:ext>
            </a:extLst>
          </p:cNvPr>
          <p:cNvSpPr/>
          <p:nvPr/>
        </p:nvSpPr>
        <p:spPr>
          <a:xfrm>
            <a:off x="5604387" y="1415845"/>
            <a:ext cx="3299949" cy="448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5166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E91D-DAB0-E71F-BAF4-E4FDB3C51AC1}"/>
              </a:ext>
            </a:extLst>
          </p:cNvPr>
          <p:cNvSpPr>
            <a:spLocks noGrp="1"/>
          </p:cNvSpPr>
          <p:nvPr>
            <p:ph type="title"/>
          </p:nvPr>
        </p:nvSpPr>
        <p:spPr/>
        <p:txBody>
          <a:bodyPr/>
          <a:lstStyle/>
          <a:p>
            <a:r>
              <a:rPr lang="en-US" u="sng" dirty="0"/>
              <a:t>S</a:t>
            </a:r>
            <a:r>
              <a:rPr lang="en-US" dirty="0"/>
              <a:t>mall </a:t>
            </a:r>
            <a:r>
              <a:rPr lang="en-US" u="sng" dirty="0" err="1"/>
              <a:t>A</a:t>
            </a:r>
            <a:r>
              <a:rPr lang="en-US" dirty="0" err="1"/>
              <a:t>larmone</a:t>
            </a:r>
            <a:r>
              <a:rPr lang="en-US" dirty="0"/>
              <a:t> </a:t>
            </a:r>
            <a:r>
              <a:rPr lang="en-US" u="sng" dirty="0"/>
              <a:t>synthetase</a:t>
            </a:r>
            <a:r>
              <a:rPr lang="en-US" dirty="0"/>
              <a:t>s in </a:t>
            </a:r>
            <a:r>
              <a:rPr lang="en-US" i="1" dirty="0"/>
              <a:t>B. subtilis</a:t>
            </a:r>
            <a:endParaRPr lang="en-US" dirty="0"/>
          </a:p>
        </p:txBody>
      </p:sp>
      <p:pic>
        <p:nvPicPr>
          <p:cNvPr id="4" name="Content Placeholder 3" descr="Diagram&#10;&#10;Description automatically generated">
            <a:extLst>
              <a:ext uri="{FF2B5EF4-FFF2-40B4-BE49-F238E27FC236}">
                <a16:creationId xmlns:a16="http://schemas.microsoft.com/office/drawing/2014/main" id="{96A2F341-55EE-B36D-9167-F36B83D1B995}"/>
              </a:ext>
            </a:extLst>
          </p:cNvPr>
          <p:cNvPicPr>
            <a:picLocks noGrp="1" noChangeAspect="1"/>
          </p:cNvPicPr>
          <p:nvPr>
            <p:ph idx="1"/>
          </p:nvPr>
        </p:nvPicPr>
        <p:blipFill rotWithShape="1">
          <a:blip r:embed="rId2"/>
          <a:srcRect l="29187" t="11525" r="40666" b="82037"/>
          <a:stretch/>
        </p:blipFill>
        <p:spPr>
          <a:xfrm>
            <a:off x="3287663" y="1920721"/>
            <a:ext cx="5616673" cy="1552574"/>
          </a:xfrm>
          <a:prstGeom prst="rect">
            <a:avLst/>
          </a:prstGeom>
        </p:spPr>
      </p:pic>
      <p:pic>
        <p:nvPicPr>
          <p:cNvPr id="5" name="Picture 4" descr="Diagram&#10;&#10;Description automatically generated">
            <a:extLst>
              <a:ext uri="{FF2B5EF4-FFF2-40B4-BE49-F238E27FC236}">
                <a16:creationId xmlns:a16="http://schemas.microsoft.com/office/drawing/2014/main" id="{3E949732-0CBD-15C0-C151-A8D478EA2038}"/>
              </a:ext>
            </a:extLst>
          </p:cNvPr>
          <p:cNvPicPr>
            <a:picLocks noChangeAspect="1"/>
          </p:cNvPicPr>
          <p:nvPr/>
        </p:nvPicPr>
        <p:blipFill rotWithShape="1">
          <a:blip r:embed="rId2"/>
          <a:srcRect l="48097" t="21164" r="23503" b="71602"/>
          <a:stretch/>
        </p:blipFill>
        <p:spPr>
          <a:xfrm>
            <a:off x="3529945" y="4050198"/>
            <a:ext cx="5132110" cy="1691840"/>
          </a:xfrm>
          <a:prstGeom prst="rect">
            <a:avLst/>
          </a:prstGeom>
        </p:spPr>
      </p:pic>
      <p:sp>
        <p:nvSpPr>
          <p:cNvPr id="3" name="Oval 2">
            <a:extLst>
              <a:ext uri="{FF2B5EF4-FFF2-40B4-BE49-F238E27FC236}">
                <a16:creationId xmlns:a16="http://schemas.microsoft.com/office/drawing/2014/main" id="{3A44EC0F-FCA7-C2A9-77D9-B3169FCC44C3}"/>
              </a:ext>
            </a:extLst>
          </p:cNvPr>
          <p:cNvSpPr/>
          <p:nvPr/>
        </p:nvSpPr>
        <p:spPr>
          <a:xfrm>
            <a:off x="6990735" y="3244645"/>
            <a:ext cx="403123" cy="422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4747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531FAF-6F4B-74E8-1AE0-DA2ECCD32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9A614-17A5-EC89-2E83-A9730C36DD02}"/>
              </a:ext>
            </a:extLst>
          </p:cNvPr>
          <p:cNvSpPr>
            <a:spLocks noGrp="1"/>
          </p:cNvSpPr>
          <p:nvPr>
            <p:ph type="title"/>
          </p:nvPr>
        </p:nvSpPr>
        <p:spPr/>
        <p:txBody>
          <a:bodyPr>
            <a:normAutofit fontScale="90000"/>
          </a:bodyPr>
          <a:lstStyle/>
          <a:p>
            <a:r>
              <a:rPr lang="en-US" dirty="0"/>
              <a:t>Relative contributions of (p)ppGpp synthetases in </a:t>
            </a:r>
            <a:r>
              <a:rPr lang="en-US" i="1" dirty="0"/>
              <a:t>B. subtilis </a:t>
            </a:r>
            <a:r>
              <a:rPr lang="en-US" dirty="0"/>
              <a:t>during acute amino acid starvation</a:t>
            </a:r>
          </a:p>
        </p:txBody>
      </p:sp>
      <p:pic>
        <p:nvPicPr>
          <p:cNvPr id="7" name="Content Placeholder 6">
            <a:extLst>
              <a:ext uri="{FF2B5EF4-FFF2-40B4-BE49-F238E27FC236}">
                <a16:creationId xmlns:a16="http://schemas.microsoft.com/office/drawing/2014/main" id="{FEFA3919-6DB1-FE85-55B6-4CCE5E84DEBA}"/>
              </a:ext>
            </a:extLst>
          </p:cNvPr>
          <p:cNvPicPr>
            <a:picLocks noGrp="1" noChangeAspect="1"/>
          </p:cNvPicPr>
          <p:nvPr>
            <p:ph sz="half" idx="2"/>
          </p:nvPr>
        </p:nvPicPr>
        <p:blipFill>
          <a:blip r:embed="rId2"/>
          <a:stretch>
            <a:fillRect/>
          </a:stretch>
        </p:blipFill>
        <p:spPr>
          <a:xfrm>
            <a:off x="433717" y="2410326"/>
            <a:ext cx="5662283" cy="2810170"/>
          </a:xfrm>
          <a:prstGeom prst="rect">
            <a:avLst/>
          </a:prstGeom>
        </p:spPr>
      </p:pic>
      <p:pic>
        <p:nvPicPr>
          <p:cNvPr id="5" name="Content Placeholder 4">
            <a:extLst>
              <a:ext uri="{FF2B5EF4-FFF2-40B4-BE49-F238E27FC236}">
                <a16:creationId xmlns:a16="http://schemas.microsoft.com/office/drawing/2014/main" id="{549D1691-E29D-A1BD-37B0-FD3D3C2F4CA8}"/>
              </a:ext>
            </a:extLst>
          </p:cNvPr>
          <p:cNvPicPr>
            <a:picLocks noChangeAspect="1"/>
          </p:cNvPicPr>
          <p:nvPr/>
        </p:nvPicPr>
        <p:blipFill>
          <a:blip r:embed="rId3"/>
          <a:stretch>
            <a:fillRect/>
          </a:stretch>
        </p:blipFill>
        <p:spPr>
          <a:xfrm>
            <a:off x="6096000" y="2410326"/>
            <a:ext cx="5945135" cy="2810170"/>
          </a:xfrm>
          <a:prstGeom prst="rect">
            <a:avLst/>
          </a:prstGeom>
        </p:spPr>
      </p:pic>
    </p:spTree>
    <p:extLst>
      <p:ext uri="{BB962C8B-B14F-4D97-AF65-F5344CB8AC3E}">
        <p14:creationId xmlns:p14="http://schemas.microsoft.com/office/powerpoint/2010/main" val="41521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E31DE-F8DC-2634-DA42-F715F91A018D}"/>
              </a:ext>
            </a:extLst>
          </p:cNvPr>
          <p:cNvSpPr>
            <a:spLocks noGrp="1"/>
          </p:cNvSpPr>
          <p:nvPr>
            <p:ph type="title"/>
          </p:nvPr>
        </p:nvSpPr>
        <p:spPr/>
        <p:txBody>
          <a:bodyPr/>
          <a:lstStyle/>
          <a:p>
            <a:r>
              <a:rPr lang="en-US" dirty="0"/>
              <a:t>Contributions of allosteric synthetase network</a:t>
            </a:r>
          </a:p>
        </p:txBody>
      </p:sp>
      <p:pic>
        <p:nvPicPr>
          <p:cNvPr id="5" name="Content Placeholder 4">
            <a:extLst>
              <a:ext uri="{FF2B5EF4-FFF2-40B4-BE49-F238E27FC236}">
                <a16:creationId xmlns:a16="http://schemas.microsoft.com/office/drawing/2014/main" id="{760EEBDE-315E-EB66-AFE7-EFEAF763CBAE}"/>
              </a:ext>
            </a:extLst>
          </p:cNvPr>
          <p:cNvPicPr>
            <a:picLocks noGrp="1" noChangeAspect="1"/>
          </p:cNvPicPr>
          <p:nvPr>
            <p:ph sz="half" idx="1"/>
          </p:nvPr>
        </p:nvPicPr>
        <p:blipFill>
          <a:blip r:embed="rId2"/>
          <a:stretch>
            <a:fillRect/>
          </a:stretch>
        </p:blipFill>
        <p:spPr>
          <a:xfrm>
            <a:off x="144309" y="1194594"/>
            <a:ext cx="6327195" cy="3252146"/>
          </a:xfrm>
          <a:prstGeom prst="rect">
            <a:avLst/>
          </a:prstGeom>
        </p:spPr>
      </p:pic>
      <p:pic>
        <p:nvPicPr>
          <p:cNvPr id="6" name="Content Placeholder 5">
            <a:extLst>
              <a:ext uri="{FF2B5EF4-FFF2-40B4-BE49-F238E27FC236}">
                <a16:creationId xmlns:a16="http://schemas.microsoft.com/office/drawing/2014/main" id="{9F182F33-29EB-CAA8-48AD-AB0321546E23}"/>
              </a:ext>
            </a:extLst>
          </p:cNvPr>
          <p:cNvPicPr>
            <a:picLocks noGrp="1" noChangeAspect="1"/>
          </p:cNvPicPr>
          <p:nvPr>
            <p:ph sz="half" idx="2"/>
          </p:nvPr>
        </p:nvPicPr>
        <p:blipFill>
          <a:blip r:embed="rId3"/>
          <a:stretch>
            <a:fillRect/>
          </a:stretch>
        </p:blipFill>
        <p:spPr>
          <a:xfrm>
            <a:off x="5515890" y="2915704"/>
            <a:ext cx="6327193" cy="3252145"/>
          </a:xfrm>
          <a:prstGeom prst="rect">
            <a:avLst/>
          </a:prstGeom>
        </p:spPr>
      </p:pic>
    </p:spTree>
    <p:extLst>
      <p:ext uri="{BB962C8B-B14F-4D97-AF65-F5344CB8AC3E}">
        <p14:creationId xmlns:p14="http://schemas.microsoft.com/office/powerpoint/2010/main" val="20846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C07D89-824A-91D7-7309-98ABA963D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00A75-5C69-D52E-89FA-F19C2D47A126}"/>
              </a:ext>
            </a:extLst>
          </p:cNvPr>
          <p:cNvSpPr>
            <a:spLocks noGrp="1"/>
          </p:cNvSpPr>
          <p:nvPr>
            <p:ph type="title"/>
          </p:nvPr>
        </p:nvSpPr>
        <p:spPr/>
        <p:txBody>
          <a:bodyPr/>
          <a:lstStyle/>
          <a:p>
            <a:r>
              <a:rPr lang="en-US" dirty="0"/>
              <a:t>Contributions of allosteric synthetase network</a:t>
            </a:r>
          </a:p>
        </p:txBody>
      </p:sp>
      <p:pic>
        <p:nvPicPr>
          <p:cNvPr id="5" name="Content Placeholder 4">
            <a:extLst>
              <a:ext uri="{FF2B5EF4-FFF2-40B4-BE49-F238E27FC236}">
                <a16:creationId xmlns:a16="http://schemas.microsoft.com/office/drawing/2014/main" id="{F9F7910C-F053-43C6-32E7-A45855ADC350}"/>
              </a:ext>
            </a:extLst>
          </p:cNvPr>
          <p:cNvPicPr>
            <a:picLocks noGrp="1" noChangeAspect="1"/>
          </p:cNvPicPr>
          <p:nvPr>
            <p:ph sz="half" idx="1"/>
          </p:nvPr>
        </p:nvPicPr>
        <p:blipFill>
          <a:blip r:embed="rId2"/>
          <a:stretch>
            <a:fillRect/>
          </a:stretch>
        </p:blipFill>
        <p:spPr>
          <a:xfrm>
            <a:off x="144309" y="1194594"/>
            <a:ext cx="6327195" cy="3252146"/>
          </a:xfrm>
          <a:prstGeom prst="rect">
            <a:avLst/>
          </a:prstGeom>
        </p:spPr>
      </p:pic>
      <p:pic>
        <p:nvPicPr>
          <p:cNvPr id="10" name="Content Placeholder 9">
            <a:extLst>
              <a:ext uri="{FF2B5EF4-FFF2-40B4-BE49-F238E27FC236}">
                <a16:creationId xmlns:a16="http://schemas.microsoft.com/office/drawing/2014/main" id="{6BE82F13-DA9D-2482-C3EE-A0F93D44F0F8}"/>
              </a:ext>
            </a:extLst>
          </p:cNvPr>
          <p:cNvPicPr>
            <a:picLocks noGrp="1" noChangeAspect="1"/>
          </p:cNvPicPr>
          <p:nvPr>
            <p:ph sz="half" idx="2"/>
          </p:nvPr>
        </p:nvPicPr>
        <p:blipFill>
          <a:blip r:embed="rId3"/>
          <a:stretch>
            <a:fillRect/>
          </a:stretch>
        </p:blipFill>
        <p:spPr>
          <a:xfrm>
            <a:off x="5088824" y="2962553"/>
            <a:ext cx="6684061" cy="3252146"/>
          </a:xfrm>
          <a:prstGeom prst="rect">
            <a:avLst/>
          </a:prstGeom>
        </p:spPr>
      </p:pic>
    </p:spTree>
    <p:extLst>
      <p:ext uri="{BB962C8B-B14F-4D97-AF65-F5344CB8AC3E}">
        <p14:creationId xmlns:p14="http://schemas.microsoft.com/office/powerpoint/2010/main" val="3508069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67924</TotalTime>
  <Words>6890</Words>
  <Application>Microsoft Macintosh PowerPoint</Application>
  <PresentationFormat>Widescreen</PresentationFormat>
  <Paragraphs>650</Paragraphs>
  <Slides>118</Slides>
  <Notes>55</Notes>
  <HiddenSlides>27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118</vt:i4>
      </vt:variant>
    </vt:vector>
  </HeadingPairs>
  <TitlesOfParts>
    <vt:vector size="125" baseType="lpstr">
      <vt:lpstr>Aptos</vt:lpstr>
      <vt:lpstr>Arial</vt:lpstr>
      <vt:lpstr>Calibri</vt:lpstr>
      <vt:lpstr>Helvetica Neue Medium</vt:lpstr>
      <vt:lpstr>ui-sans-serif</vt:lpstr>
      <vt:lpstr>Wingdings</vt:lpstr>
      <vt:lpstr>Office Theme</vt:lpstr>
      <vt:lpstr>A comprehensive analysis of (p)ppGpp signaling in bacteria</vt:lpstr>
      <vt:lpstr>Bacterial growth</vt:lpstr>
      <vt:lpstr>Bacterial growth</vt:lpstr>
      <vt:lpstr>Bacterial growth</vt:lpstr>
      <vt:lpstr>Bacterial growth</vt:lpstr>
      <vt:lpstr>Bacterial growth</vt:lpstr>
      <vt:lpstr>Bacterial growth</vt:lpstr>
      <vt:lpstr>Changes in amino acid availability throughout growth</vt:lpstr>
      <vt:lpstr>Ribosomal binding protein, RelA, produces secondary nucleotide messenger in response to amino acid starvation</vt:lpstr>
      <vt:lpstr>ppGpp formed by RelA from GDP and ATP nucleotides</vt:lpstr>
      <vt:lpstr>Biological relevance of (p)ppGpp</vt:lpstr>
      <vt:lpstr>Current methods of in vivo (p)ppGpp analysis: LC-MS</vt:lpstr>
      <vt:lpstr>Aims of this thesis</vt:lpstr>
      <vt:lpstr>Aim 1: Develop and validate a (p)ppGpp detection tool</vt:lpstr>
      <vt:lpstr>PowerPoint Presentation</vt:lpstr>
      <vt:lpstr>Dynamic (p)ppGpp luciferase reporter in model bacterium, Bacillus subtilis</vt:lpstr>
      <vt:lpstr>Dynamic (p)ppGpp luciferase reporter in model bacterium, Bacillus subtilis</vt:lpstr>
      <vt:lpstr>(p)ppGpp synthetases in B. subtilis</vt:lpstr>
      <vt:lpstr>Dynamic (p)ppGpp luciferase reporter, RsFluc</vt:lpstr>
      <vt:lpstr>PowerPoint Presentation</vt:lpstr>
      <vt:lpstr>Dynamic (p)ppGpp luciferase reporter with mutant riboswitch, RsFlucmut</vt:lpstr>
      <vt:lpstr>RsFluc ligand specificity</vt:lpstr>
      <vt:lpstr>Aim 1: Develop and validate a (p)ppGpp detection tool</vt:lpstr>
      <vt:lpstr>Biological relevance of (p)ppGpp</vt:lpstr>
      <vt:lpstr>Fluorescent in situ hybridization (FISH) microscopy in dual reporter</vt:lpstr>
      <vt:lpstr>Transcription of reporter and luminescent signal</vt:lpstr>
      <vt:lpstr>Aim 1: Develop and validate a (p)ppGpp detection tool</vt:lpstr>
      <vt:lpstr>Biochemical validation of RsFluc dynamics</vt:lpstr>
      <vt:lpstr>Aim 1: Develop and validate a (p)ppGpp detection tool</vt:lpstr>
      <vt:lpstr>Nutrient downshift experiment </vt:lpstr>
      <vt:lpstr>Nutrient downshifts result in increased luminescence in reporter</vt:lpstr>
      <vt:lpstr>Aim 1: Develop and validate a (p)ppGpp detection tool</vt:lpstr>
      <vt:lpstr>Aims of this thesis</vt:lpstr>
      <vt:lpstr>Aim 2: Characterize bacterial (p)ppGpp metabolism and (p)ppGpp-dependent physiology</vt:lpstr>
      <vt:lpstr>Evaluate relative contributions of (p)ppGpp synthetases in B. subtilis</vt:lpstr>
      <vt:lpstr>Evaluate relative contributions of (p)ppGpp synthetases in B. subtilis</vt:lpstr>
      <vt:lpstr>Evaluate relative contributions of (p)ppGpp synthetases in B. subtilis</vt:lpstr>
      <vt:lpstr>Evaluate relative contributions of (p)ppGpp synthetases in B. subtilis</vt:lpstr>
      <vt:lpstr>Relative contributions of (p)ppGpp synthetases in B. subtilis</vt:lpstr>
      <vt:lpstr>Aim 2: Characterize bacterial (p)ppGpp metabolism and (p)ppGpp-dependent physiology</vt:lpstr>
      <vt:lpstr>RelA dual catalytic activity in B. subtilis</vt:lpstr>
      <vt:lpstr>RelA catalytic cycle</vt:lpstr>
      <vt:lpstr>Hydrolase activity essential in B. subtilis</vt:lpstr>
      <vt:lpstr>(p)ppGpp synthetases and hydrolase in B. subtilis</vt:lpstr>
      <vt:lpstr>Inducible relA system at ectopic locus </vt:lpstr>
      <vt:lpstr>Evaluating the contributions of hydrolases to (p)ppGpp metabolism</vt:lpstr>
      <vt:lpstr>Aim 2: Characterize bacterial (p)ppGpp metabolism and (p)ppGpp-dependent physiology</vt:lpstr>
      <vt:lpstr>Amino acid prototrophy</vt:lpstr>
      <vt:lpstr>RelA produces (p)ppGpp in response to amino acid starvation</vt:lpstr>
      <vt:lpstr>Environmental factors contribute to RsFluc</vt:lpstr>
      <vt:lpstr>RsFluc response in amino acid prototrophic conditions</vt:lpstr>
      <vt:lpstr>RsFluc response in amino acid prototrophic conditions</vt:lpstr>
      <vt:lpstr>Aim 2: Characterize bacterial (p)ppGpp metabolism and (p)ppGpp-dependent physiology</vt:lpstr>
      <vt:lpstr>Amino acid auxotrophy in (p)ppGpp0 cells</vt:lpstr>
      <vt:lpstr>Designing amino acid biosynthetic transcriptional reporters</vt:lpstr>
      <vt:lpstr>Transcriptional response to increases in (p)ppGpp</vt:lpstr>
      <vt:lpstr>Aim 2: Characterize bacterial (p)ppGpp metabolism and (p)ppGpp-dependent physiology</vt:lpstr>
      <vt:lpstr>Physiological response to increases in (p)ppGpp</vt:lpstr>
      <vt:lpstr>Monitoring in vivo protein synthesis levels using O-propargyl-puromycin (OPP) labeling </vt:lpstr>
      <vt:lpstr>Protein synthesis levels during increases in (p)ppGpp</vt:lpstr>
      <vt:lpstr>Aim 2: Characterize bacterial (p)ppGpp metabolism and (p)ppGpp-dependent physiology</vt:lpstr>
      <vt:lpstr>Aims of this thesis</vt:lpstr>
      <vt:lpstr>Aim 3: Analyze (p)ppGpp signaling heterogeneity within a population</vt:lpstr>
      <vt:lpstr>Bacterial heterogeneity as an evolutionary bet-hedging strategy</vt:lpstr>
      <vt:lpstr>Dynamic (p)ppGpp luciferase reporter in model bacterium, Bacillus subtilis</vt:lpstr>
      <vt:lpstr>Engineering a single cell reporter in B. subtilis</vt:lpstr>
      <vt:lpstr>RsGFP signal throughout growth</vt:lpstr>
      <vt:lpstr>Single-cell (p)ppGpp reporter with mutant riboswitch, RsGFPmut</vt:lpstr>
      <vt:lpstr>RsGFP and RsGFPmut signal throughout growth</vt:lpstr>
      <vt:lpstr>Aim 3: Analyze (p)ppGpp signaling heterogeneity within a population</vt:lpstr>
      <vt:lpstr>Environmental factors contribute to RsFluc</vt:lpstr>
      <vt:lpstr>Heterogeneity and signal in amino acid supplementation</vt:lpstr>
      <vt:lpstr>Heterogeneity and signal in prototrophic conditions</vt:lpstr>
      <vt:lpstr>Heterogeneity and RsGFP signal in media±amino acid supplementation</vt:lpstr>
      <vt:lpstr>Aim 3: Analyze (p)ppGpp signaling heterogeneity within a population</vt:lpstr>
      <vt:lpstr>Biological relevance of (p)ppGpp</vt:lpstr>
      <vt:lpstr>Heterogeneity in transcriptomes</vt:lpstr>
      <vt:lpstr>Using scRNA-seq probes to assess heterogeneity of transcriptomes</vt:lpstr>
      <vt:lpstr>Assess heterogeneity in luciferase transcription during wave of (p)ppGpp</vt:lpstr>
      <vt:lpstr>scRNA-seq showed diverse clustering within population during (p)ppGpp wave</vt:lpstr>
      <vt:lpstr>Analysis of transcriptomes in Cluster 4</vt:lpstr>
      <vt:lpstr>Aim 3: Analyze (p)ppGpp signaling heterogeneity within a population</vt:lpstr>
      <vt:lpstr>Aims of this thesis</vt:lpstr>
      <vt:lpstr>Future Directions</vt:lpstr>
      <vt:lpstr>Acknowledgments</vt:lpstr>
      <vt:lpstr>PowerPoint Presentation</vt:lpstr>
      <vt:lpstr>PowerPoint Presentation</vt:lpstr>
      <vt:lpstr>PowerPoint Presentation</vt:lpstr>
      <vt:lpstr>PowerPoint Presentation</vt:lpstr>
      <vt:lpstr>PowerPoint Presentation</vt:lpstr>
      <vt:lpstr>Questions</vt:lpstr>
      <vt:lpstr>mupirocin</vt:lpstr>
      <vt:lpstr>Known (p)ppGpp dependent pathways (purE)</vt:lpstr>
      <vt:lpstr>Evaluating the contributions of hydrolases to (p)ppGpp metabolism</vt:lpstr>
      <vt:lpstr>Small Alarmone synthetases in B. subtilis</vt:lpstr>
      <vt:lpstr>Small Alarmone synthetases in B. subtilis</vt:lpstr>
      <vt:lpstr>Relative contributions of (p)ppGpp synthetases in B. subtilis during acute amino acid starvation</vt:lpstr>
      <vt:lpstr>Contributions of allosteric synthetase network</vt:lpstr>
      <vt:lpstr>Contributions of allosteric synthetase network</vt:lpstr>
      <vt:lpstr>Measuring protein synthesis in B. subtilis via OPP labeling</vt:lpstr>
      <vt:lpstr>Biochemical validation of luciferase dynamics</vt:lpstr>
      <vt:lpstr>RelA catalytic cycle</vt:lpstr>
      <vt:lpstr>Hydrolase activity essential in B. subtilis</vt:lpstr>
      <vt:lpstr>Increased antibiotic tolerance in high nucleotide synthetase cells</vt:lpstr>
      <vt:lpstr>Using RNA probes to assess heterogeneity of reporter transcripts</vt:lpstr>
      <vt:lpstr>PowerPoint Presentation</vt:lpstr>
      <vt:lpstr>ppGpp contributes to antibiotic tolerance</vt:lpstr>
      <vt:lpstr>ppGpp mediates pathogenesis and commensal survival in host</vt:lpstr>
      <vt:lpstr>Identifying ppGpp synthetase inhibitors in high throughput screen</vt:lpstr>
      <vt:lpstr>Screening ppGpp synthetase inhibitors in vivo using luciferase reporter</vt:lpstr>
      <vt:lpstr>Screening ppGpp synthetase inhibitors in vivo using luciferase reporter</vt:lpstr>
      <vt:lpstr>RsFluc response in Gram-negative model organism, E. coli</vt:lpstr>
      <vt:lpstr>GFP signal throughout growth</vt:lpstr>
      <vt:lpstr>ppGpp-riboswitch reporter fluorescence throughout growth</vt:lpstr>
      <vt:lpstr>Biological relevance of (p)ppGpp</vt:lpstr>
      <vt:lpstr>FACS and regrowth</vt:lpstr>
      <vt:lpstr>(p)ppGpp contributes to antibiotic sensitivity</vt:lpstr>
      <vt:lpstr>FACS and antibiotic tolerance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Hydorn</dc:creator>
  <cp:lastModifiedBy>Molly Hydorn</cp:lastModifiedBy>
  <cp:revision>206</cp:revision>
  <dcterms:created xsi:type="dcterms:W3CDTF">2022-04-26T19:27:34Z</dcterms:created>
  <dcterms:modified xsi:type="dcterms:W3CDTF">2026-04-16T13:47:05Z</dcterms:modified>
</cp:coreProperties>
</file>